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60" r:id="rId5"/>
    <p:sldMasterId id="2147483672" r:id="rId6"/>
  </p:sldMasterIdLst>
  <p:notesMasterIdLst>
    <p:notesMasterId r:id="rId16"/>
  </p:notesMasterIdLst>
  <p:sldIdLst>
    <p:sldId id="380" r:id="rId7"/>
    <p:sldId id="390" r:id="rId8"/>
    <p:sldId id="392" r:id="rId9"/>
    <p:sldId id="393" r:id="rId10"/>
    <p:sldId id="258" r:id="rId11"/>
    <p:sldId id="389" r:id="rId12"/>
    <p:sldId id="394" r:id="rId13"/>
    <p:sldId id="395" r:id="rId14"/>
    <p:sldId id="3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1E38B-7881-4D29-9AEC-FB0026C03D59}" v="51" dt="2022-11-21T13:12:22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Šálek" userId="28c93761-ec6d-469c-a015-827375675549" providerId="ADAL" clId="{0576FEB7-5E69-4A7D-9255-040CC8F65592}"/>
    <pc:docChg chg="modSld">
      <pc:chgData name="Jiří Šálek" userId="28c93761-ec6d-469c-a015-827375675549" providerId="ADAL" clId="{0576FEB7-5E69-4A7D-9255-040CC8F65592}" dt="2022-11-21T13:56:49.729" v="60" actId="122"/>
      <pc:docMkLst>
        <pc:docMk/>
      </pc:docMkLst>
      <pc:sldChg chg="modSp mod">
        <pc:chgData name="Jiří Šálek" userId="28c93761-ec6d-469c-a015-827375675549" providerId="ADAL" clId="{0576FEB7-5E69-4A7D-9255-040CC8F65592}" dt="2022-11-21T12:00:26.697" v="32" actId="1076"/>
        <pc:sldMkLst>
          <pc:docMk/>
          <pc:sldMk cId="3551833595" sldId="380"/>
        </pc:sldMkLst>
        <pc:spChg chg="mod">
          <ac:chgData name="Jiří Šálek" userId="28c93761-ec6d-469c-a015-827375675549" providerId="ADAL" clId="{0576FEB7-5E69-4A7D-9255-040CC8F65592}" dt="2022-11-21T12:00:26.697" v="32" actId="1076"/>
          <ac:spMkLst>
            <pc:docMk/>
            <pc:sldMk cId="3551833595" sldId="380"/>
            <ac:spMk id="3" creationId="{00000000-0000-0000-0000-000000000000}"/>
          </ac:spMkLst>
        </pc:spChg>
      </pc:sldChg>
      <pc:sldChg chg="modSp modAnim">
        <pc:chgData name="Jiří Šálek" userId="28c93761-ec6d-469c-a015-827375675549" providerId="ADAL" clId="{0576FEB7-5E69-4A7D-9255-040CC8F65592}" dt="2022-11-21T12:00:55.738" v="33"/>
        <pc:sldMkLst>
          <pc:docMk/>
          <pc:sldMk cId="4114101442" sldId="390"/>
        </pc:sldMkLst>
        <pc:spChg chg="mod">
          <ac:chgData name="Jiří Šálek" userId="28c93761-ec6d-469c-a015-827375675549" providerId="ADAL" clId="{0576FEB7-5E69-4A7D-9255-040CC8F65592}" dt="2022-11-21T12:00:55.738" v="33"/>
          <ac:spMkLst>
            <pc:docMk/>
            <pc:sldMk cId="4114101442" sldId="390"/>
            <ac:spMk id="2" creationId="{00000000-0000-0000-0000-000000000000}"/>
          </ac:spMkLst>
        </pc:spChg>
      </pc:sldChg>
      <pc:sldChg chg="modSp modAnim">
        <pc:chgData name="Jiří Šálek" userId="28c93761-ec6d-469c-a015-827375675549" providerId="ADAL" clId="{0576FEB7-5E69-4A7D-9255-040CC8F65592}" dt="2022-11-21T12:04:10.994" v="36" actId="20577"/>
        <pc:sldMkLst>
          <pc:docMk/>
          <pc:sldMk cId="3122061026" sldId="392"/>
        </pc:sldMkLst>
        <pc:spChg chg="mod">
          <ac:chgData name="Jiří Šálek" userId="28c93761-ec6d-469c-a015-827375675549" providerId="ADAL" clId="{0576FEB7-5E69-4A7D-9255-040CC8F65592}" dt="2022-11-21T12:04:10.994" v="36" actId="20577"/>
          <ac:spMkLst>
            <pc:docMk/>
            <pc:sldMk cId="3122061026" sldId="392"/>
            <ac:spMk id="3" creationId="{00000000-0000-0000-0000-000000000000}"/>
          </ac:spMkLst>
        </pc:spChg>
      </pc:sldChg>
      <pc:sldChg chg="modSp mod">
        <pc:chgData name="Jiří Šálek" userId="28c93761-ec6d-469c-a015-827375675549" providerId="ADAL" clId="{0576FEB7-5E69-4A7D-9255-040CC8F65592}" dt="2022-11-21T13:56:49.729" v="60" actId="122"/>
        <pc:sldMkLst>
          <pc:docMk/>
          <pc:sldMk cId="3492400518" sldId="394"/>
        </pc:sldMkLst>
        <pc:spChg chg="mod">
          <ac:chgData name="Jiří Šálek" userId="28c93761-ec6d-469c-a015-827375675549" providerId="ADAL" clId="{0576FEB7-5E69-4A7D-9255-040CC8F65592}" dt="2022-11-21T13:56:49.729" v="60" actId="122"/>
          <ac:spMkLst>
            <pc:docMk/>
            <pc:sldMk cId="3492400518" sldId="394"/>
            <ac:spMk id="26" creationId="{00000000-0000-0000-0000-000000000000}"/>
          </ac:spMkLst>
        </pc:spChg>
      </pc:sldChg>
    </pc:docChg>
  </pc:docChgLst>
  <pc:docChgLst>
    <pc:chgData name="Gabriela Šabani" userId="f28c792c-dff3-4d00-9de4-d16fb1ef8eba" providerId="ADAL" clId="{6DD1E38B-7881-4D29-9AEC-FB0026C03D59}"/>
    <pc:docChg chg="custSel modSld">
      <pc:chgData name="Gabriela Šabani" userId="f28c792c-dff3-4d00-9de4-d16fb1ef8eba" providerId="ADAL" clId="{6DD1E38B-7881-4D29-9AEC-FB0026C03D59}" dt="2022-11-21T13:12:22.825" v="50" actId="20577"/>
      <pc:docMkLst>
        <pc:docMk/>
      </pc:docMkLst>
      <pc:sldChg chg="modSp">
        <pc:chgData name="Gabriela Šabani" userId="f28c792c-dff3-4d00-9de4-d16fb1ef8eba" providerId="ADAL" clId="{6DD1E38B-7881-4D29-9AEC-FB0026C03D59}" dt="2022-11-21T13:08:01.979" v="8" actId="20577"/>
        <pc:sldMkLst>
          <pc:docMk/>
          <pc:sldMk cId="4114101442" sldId="390"/>
        </pc:sldMkLst>
        <pc:spChg chg="mod">
          <ac:chgData name="Gabriela Šabani" userId="f28c792c-dff3-4d00-9de4-d16fb1ef8eba" providerId="ADAL" clId="{6DD1E38B-7881-4D29-9AEC-FB0026C03D59}" dt="2022-11-21T13:08:01.979" v="8" actId="20577"/>
          <ac:spMkLst>
            <pc:docMk/>
            <pc:sldMk cId="4114101442" sldId="390"/>
            <ac:spMk id="2" creationId="{00000000-0000-0000-0000-000000000000}"/>
          </ac:spMkLst>
        </pc:spChg>
      </pc:sldChg>
      <pc:sldChg chg="delSp modSp modAnim">
        <pc:chgData name="Gabriela Šabani" userId="f28c792c-dff3-4d00-9de4-d16fb1ef8eba" providerId="ADAL" clId="{6DD1E38B-7881-4D29-9AEC-FB0026C03D59}" dt="2022-11-21T13:12:22.825" v="50" actId="20577"/>
        <pc:sldMkLst>
          <pc:docMk/>
          <pc:sldMk cId="3122061026" sldId="392"/>
        </pc:sldMkLst>
        <pc:spChg chg="del">
          <ac:chgData name="Gabriela Šabani" userId="f28c792c-dff3-4d00-9de4-d16fb1ef8eba" providerId="ADAL" clId="{6DD1E38B-7881-4D29-9AEC-FB0026C03D59}" dt="2022-11-21T13:10:23.739" v="39" actId="478"/>
          <ac:spMkLst>
            <pc:docMk/>
            <pc:sldMk cId="3122061026" sldId="392"/>
            <ac:spMk id="2" creationId="{00000000-0000-0000-0000-000000000000}"/>
          </ac:spMkLst>
        </pc:spChg>
        <pc:spChg chg="mod">
          <ac:chgData name="Gabriela Šabani" userId="f28c792c-dff3-4d00-9de4-d16fb1ef8eba" providerId="ADAL" clId="{6DD1E38B-7881-4D29-9AEC-FB0026C03D59}" dt="2022-11-21T13:12:22.825" v="50" actId="20577"/>
          <ac:spMkLst>
            <pc:docMk/>
            <pc:sldMk cId="3122061026" sldId="392"/>
            <ac:spMk id="3" creationId="{00000000-0000-0000-0000-000000000000}"/>
          </ac:spMkLst>
        </pc:spChg>
        <pc:spChg chg="mod">
          <ac:chgData name="Gabriela Šabani" userId="f28c792c-dff3-4d00-9de4-d16fb1ef8eba" providerId="ADAL" clId="{6DD1E38B-7881-4D29-9AEC-FB0026C03D59}" dt="2022-11-21T13:10:30.745" v="42" actId="20577"/>
          <ac:spMkLst>
            <pc:docMk/>
            <pc:sldMk cId="3122061026" sldId="392"/>
            <ac:spMk id="9" creationId="{D137F4E1-333B-A1D0-4146-A75DEBBBA600}"/>
          </ac:spMkLst>
        </pc:spChg>
        <pc:picChg chg="mod ord">
          <ac:chgData name="Gabriela Šabani" userId="f28c792c-dff3-4d00-9de4-d16fb1ef8eba" providerId="ADAL" clId="{6DD1E38B-7881-4D29-9AEC-FB0026C03D59}" dt="2022-11-21T13:12:17.048" v="49" actId="1076"/>
          <ac:picMkLst>
            <pc:docMk/>
            <pc:sldMk cId="3122061026" sldId="39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9F45-877A-4486-9065-C438BC3338B2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71B7-856A-485F-B327-D70ABCC95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07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5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67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40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8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E983-F310-49E2-A9F8-F6E0B61F83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8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9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iCiel Panton Black" charset="0"/>
                <a:ea typeface="iCiel Panton Black" charset="0"/>
                <a:cs typeface="iCiel Panton Black" charset="0"/>
              </a:rPr>
              <a:t>Our ultimate goal is to become the world no1 secured DNS resolver! And change</a:t>
            </a:r>
            <a:r>
              <a:rPr lang="en-US" sz="1200" b="0" baseline="0" dirty="0">
                <a:solidFill>
                  <a:schemeClr val="bg1"/>
                </a:solidFill>
                <a:latin typeface="iCiel Panton Black" charset="0"/>
                <a:ea typeface="iCiel Panton Black" charset="0"/>
                <a:cs typeface="iCiel Panton Black" charset="0"/>
              </a:rPr>
              <a:t> the world – from “connected means threatened” to “connected means protected”</a:t>
            </a:r>
            <a:endParaRPr lang="en-US" sz="1200" b="0" dirty="0">
              <a:solidFill>
                <a:schemeClr val="bg1"/>
              </a:solidFill>
              <a:latin typeface="iCiel Panton Black" charset="0"/>
              <a:ea typeface="iCiel Panton Black" charset="0"/>
              <a:cs typeface="iCiel Panton Black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E983-F310-49E2-A9F8-F6E0B61F83D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109F5-F341-480D-8BD7-F53F1CCD3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E8A0B1-AE82-49BF-B74B-319D35D0D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F00BCF-3547-4BDC-BF1D-96A918E1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470DA-EEB2-4A6C-B434-47BD5CBE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2D6CA-7EE7-42D9-9970-4033C407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34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E2C70-103C-4542-AEE4-572B76D0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19ACEC-9848-44A1-B5FF-346F21F7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2A3E01-1202-40BD-A31E-5CD8B4D34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0DAEA4-7FDC-4CCE-AC41-1253D74D0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1509EE-845B-480F-80F7-161E5C874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6A148D-B3BC-449A-B293-0BD3F42F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BE58A0-20DF-4B4C-A5BC-6A496D19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F73990-D5E9-42A9-BB09-4EF95F3B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62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ACE68-3EFB-4887-871B-6605A7E2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E1A897-25AF-4E5A-BA7B-0A89B51A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F8FB4C-5941-4EEE-A023-EBC183F5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B67A46-C37D-4A9F-8BA0-077635AA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99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4C592E-21B0-4A99-A1D7-FF0F6647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17F005-26CB-4F97-8C23-3C6A6A84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961EA2-CC1E-4FD7-98B3-C69B9AA2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28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45AE2-0182-40B6-81F3-E619A6BC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69489-9121-4179-A5D2-CF85FA89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000449-B7A2-42D2-9631-CEB3F972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5EE4B0-63A3-4552-B10E-AFE1CBE9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C647F6-51E6-4DFC-A417-404F3DF3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A7787B-CB75-4672-87EA-7E2FC482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9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44206-6CB1-4CFF-8078-913532E7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B391AE-17C1-4B25-B17A-7722421DF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A6E9EC-9D33-41A8-859D-DD50456D4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9BAEAB-8CEA-43AB-B859-80FB3405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A4DCBE-2424-4291-AFE7-CCF730E2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770278-038E-43AF-A661-713671BB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8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83F52-3960-43DF-9E47-07A22AA4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5926F1-DB4E-4F35-B8C2-78D9CB00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1C3887-248B-4DCB-8F3B-817285D9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1BC742-C2BA-40DD-8559-B2BE38F0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14A973-3211-4C92-A2CA-D8F2076C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1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98D5C7-4E9D-4E14-AE57-DB1C26BE7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081F5A-20CD-46BE-9466-D2F22182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6E3A46-3372-454C-8918-92054EB4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188FC-6434-4A4D-B7B9-915A0A38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BD8E33-0B73-45A4-8190-E7B724FC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7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ick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4690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61" y="628651"/>
            <a:ext cx="10528297" cy="68226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861" y="1598916"/>
            <a:ext cx="10528297" cy="46304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2A2C-BE48-45B3-84BA-D32AEF0E0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lebone intro zele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95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lký titul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1" y="628651"/>
            <a:ext cx="10515600" cy="264538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1851" y="3562039"/>
            <a:ext cx="10515600" cy="2667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04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ek + text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987426"/>
            <a:ext cx="10514012" cy="106997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1954"/>
            <a:ext cx="5051213" cy="39473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02586" y="2281954"/>
            <a:ext cx="5051213" cy="3947397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bod 1</a:t>
            </a:r>
          </a:p>
          <a:p>
            <a:pPr lvl="0"/>
            <a:r>
              <a:rPr lang="cs-CZ" dirty="0"/>
              <a:t>bod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109F5-F341-480D-8BD7-F53F1CCD3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E8A0B1-AE82-49BF-B74B-319D35D0D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F00BCF-3547-4BDC-BF1D-96A918E1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470DA-EEB2-4A6C-B434-47BD5CBE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2D6CA-7EE7-42D9-9970-4033C407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BBBBF-2B08-45E4-A171-E04B2BCF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DFEEB7-EDF9-4306-894A-24617EC1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54E99-363E-4F59-9FB8-9E083606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859110-8D7A-432D-B03A-77B0CBA7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543242-B9D6-4092-A7FC-31F2E7A9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52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0712A-6D33-4581-9739-D7E1AF97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A2DD82-448B-4C4E-A10A-7FE7A16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D35ADA-3AC6-45E0-A7EE-D53257F5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CA90FF-08C9-4201-8D65-E5E0C043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9F91E4-157B-4FBC-98FE-DE80713D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2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5D729-CFB8-43D4-BCC5-5986A6CA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3CB22-3A34-4FDE-BEDB-582EDCBF7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B06C0C-85D3-4FDC-9B26-EFF7FAC07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1430EA-C318-48D6-AA25-364739D5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0BE7F-8622-4552-BF77-300FD7A290F7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0A5276-0315-4489-8EFE-D171F5D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66D9F2-2FEB-4B80-B83A-83110DAA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F48-392E-4F86-9679-8CD6EC30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0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74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5693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69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1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5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36.tiff"/><Relationship Id="rId3" Type="http://schemas.openxmlformats.org/officeDocument/2006/relationships/image" Target="../media/image26.png"/><Relationship Id="rId7" Type="http://schemas.openxmlformats.org/officeDocument/2006/relationships/image" Target="../media/image30.tiff"/><Relationship Id="rId12" Type="http://schemas.openxmlformats.org/officeDocument/2006/relationships/image" Target="../media/image3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11" Type="http://schemas.openxmlformats.org/officeDocument/2006/relationships/image" Target="../media/image34.tiff"/><Relationship Id="rId5" Type="http://schemas.openxmlformats.org/officeDocument/2006/relationships/image" Target="../media/image28.tiff"/><Relationship Id="rId10" Type="http://schemas.openxmlformats.org/officeDocument/2006/relationships/image" Target="../media/image33.tiff"/><Relationship Id="rId4" Type="http://schemas.openxmlformats.org/officeDocument/2006/relationships/image" Target="../media/image27.tiff"/><Relationship Id="rId9" Type="http://schemas.openxmlformats.org/officeDocument/2006/relationships/image" Target="../media/image32.tiff"/><Relationship Id="rId14" Type="http://schemas.openxmlformats.org/officeDocument/2006/relationships/image" Target="../media/image3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7155" y="5059369"/>
            <a:ext cx="734690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schemeClr val="bg1"/>
                </a:solidFill>
              </a:rPr>
              <a:t>Základní informace datová bezpečnost malým firmám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solidFill>
                  <a:schemeClr val="bg1"/>
                </a:solidFill>
              </a:rPr>
              <a:t>Jiří Šálek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dirty="0">
                <a:solidFill>
                  <a:schemeClr val="bg1"/>
                </a:solidFill>
              </a:rPr>
              <a:t>SOLEDPRO s.r.o.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23" y="161544"/>
            <a:ext cx="5535168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F319EC4-47DA-4BBD-8DEF-91ED5ECB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D137F4E1-333B-A1D0-4146-A75DEBBB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296518"/>
            <a:ext cx="10514012" cy="953701"/>
          </a:xfrm>
        </p:spPr>
        <p:txBody>
          <a:bodyPr/>
          <a:lstStyle/>
          <a:p>
            <a:pPr algn="ctr"/>
            <a:r>
              <a:rPr lang="cs-CZ" sz="6000" b="1" dirty="0">
                <a:latin typeface="+mn-lt"/>
              </a:rPr>
              <a:t>Bezpečnost pro sítě do 100 PC</a:t>
            </a:r>
            <a:br>
              <a:rPr lang="cs-CZ" sz="6000" b="1" dirty="0">
                <a:latin typeface="+mn-lt"/>
              </a:rPr>
            </a:br>
            <a:br>
              <a:rPr lang="cs-CZ" sz="6000" b="1" dirty="0">
                <a:latin typeface="+mn-lt"/>
              </a:rPr>
            </a:br>
            <a:br>
              <a:rPr lang="cs-CZ" sz="6000" b="1" dirty="0">
                <a:latin typeface="+mn-lt"/>
              </a:rPr>
            </a:br>
            <a:br>
              <a:rPr lang="cs-CZ" sz="6600" b="1" dirty="0">
                <a:latin typeface="+mn-lt"/>
              </a:rPr>
            </a:br>
            <a:br>
              <a:rPr lang="cs-CZ" sz="6600" b="1" dirty="0">
                <a:latin typeface="+mn-lt"/>
              </a:rPr>
            </a:br>
            <a:endParaRPr lang="cs-CZ" sz="6600" b="1" dirty="0"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8994" y="2691134"/>
            <a:ext cx="10646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Mnoho z nás, kteří pracujeme s daty moc dobře víme, jak jsou důležitá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Řešíme bezpečnost svých souborů, kontaktů s Internetem, elektronickou komunikaci a další možná slabá místa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Zvolené technologie fungují občas spolehlivě a občas méně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Nicméně jsme dosud nepoznali řešení, jehož účinnost se blíží nikoli 100%, ale aspoň 85-90%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Rád bych Vám s dovolením rád pověděl o ryze českém produktu, který to zřejmě umí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Extrémně hodně muziky za málo peněz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PROSÍM KLIKNĚTE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6" y="431979"/>
            <a:ext cx="1333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0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F319EC4-47DA-4BBD-8DEF-91ED5ECB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D137F4E1-333B-A1D0-4146-A75DEBBB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296518"/>
            <a:ext cx="10514012" cy="953701"/>
          </a:xfrm>
        </p:spPr>
        <p:txBody>
          <a:bodyPr/>
          <a:lstStyle/>
          <a:p>
            <a:pPr algn="ctr"/>
            <a:r>
              <a:rPr lang="cs-CZ" sz="6000" b="1" dirty="0"/>
              <a:t>Bezpečnost pro sítě do 100 PC</a:t>
            </a:r>
            <a:endParaRPr lang="cs-CZ" sz="6600" b="1" dirty="0"/>
          </a:p>
        </p:txBody>
      </p:sp>
      <p:sp>
        <p:nvSpPr>
          <p:cNvPr id="3" name="Obdélník 2"/>
          <p:cNvSpPr/>
          <p:nvPr/>
        </p:nvSpPr>
        <p:spPr>
          <a:xfrm>
            <a:off x="1171208" y="2154797"/>
            <a:ext cx="10106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Tato technologie je vyvíjena od roku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Bylo zjištěno, že existuje nechráněné slabé místo, kudy prochází mnoho kolizních situací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Je to DNS překlad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Technologie je pojmenována Whalebone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Vzali jsme si příklad z velryby, </a:t>
            </a:r>
          </a:p>
          <a:p>
            <a:r>
              <a:rPr lang="cs-CZ" sz="2400" dirty="0"/>
              <a:t>která svými kosticemi filtruje pouze to, co chce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Naše společnost je hrdá na spolupráci od vzniku této technologie 2016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96" y="362767"/>
            <a:ext cx="1329043" cy="7132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72" y="3612252"/>
            <a:ext cx="3390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F319EC4-47DA-4BBD-8DEF-91ED5ECB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D137F4E1-333B-A1D0-4146-A75DEBBB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296518"/>
            <a:ext cx="10514012" cy="953701"/>
          </a:xfrm>
        </p:spPr>
        <p:txBody>
          <a:bodyPr/>
          <a:lstStyle/>
          <a:p>
            <a:pPr algn="ctr"/>
            <a:r>
              <a:rPr lang="cs-CZ" sz="6000" b="1" dirty="0"/>
              <a:t>Bezpečnost pro sítě do 100 PC</a:t>
            </a:r>
            <a:br>
              <a:rPr lang="cs-CZ" sz="6000" b="1" dirty="0"/>
            </a:br>
            <a:br>
              <a:rPr lang="cs-CZ" sz="6000" b="1" dirty="0"/>
            </a:br>
            <a:r>
              <a:rPr lang="de-DE" dirty="0">
                <a:latin typeface="+mn-lt"/>
              </a:rPr>
              <a:t>Whalebone </a:t>
            </a:r>
            <a:r>
              <a:rPr lang="de-DE" dirty="0" err="1">
                <a:latin typeface="+mn-lt"/>
              </a:rPr>
              <a:t>chrání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počítačové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sítě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proti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činnostem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malwaru</a:t>
            </a:r>
            <a:r>
              <a:rPr lang="de-DE" dirty="0">
                <a:latin typeface="+mn-lt"/>
              </a:rPr>
              <a:t> a </a:t>
            </a:r>
            <a:r>
              <a:rPr lang="de-DE" dirty="0" err="1">
                <a:latin typeface="+mn-lt"/>
              </a:rPr>
              <a:t>jeho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infekcím</a:t>
            </a:r>
            <a:r>
              <a:rPr lang="de-DE" dirty="0">
                <a:latin typeface="+mn-lt"/>
              </a:rPr>
              <a:t>. </a:t>
            </a:r>
            <a:r>
              <a:rPr lang="de-DE" dirty="0" err="1">
                <a:latin typeface="+mn-lt"/>
              </a:rPr>
              <a:t>Náš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globální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cluster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shromažďující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informace</a:t>
            </a:r>
            <a:r>
              <a:rPr lang="de-DE" dirty="0">
                <a:latin typeface="+mn-lt"/>
              </a:rPr>
              <a:t> o </a:t>
            </a:r>
            <a:r>
              <a:rPr lang="de-DE" dirty="0" err="1">
                <a:latin typeface="+mn-lt"/>
              </a:rPr>
              <a:t>bezpečnostních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incidentech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zajišťuje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prakticky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okamžité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reakce</a:t>
            </a:r>
            <a:r>
              <a:rPr lang="de-DE" dirty="0">
                <a:latin typeface="+mn-lt"/>
              </a:rPr>
              <a:t> — </a:t>
            </a:r>
            <a:r>
              <a:rPr lang="de-DE" dirty="0" err="1">
                <a:latin typeface="+mn-lt"/>
              </a:rPr>
              <a:t>síť</a:t>
            </a:r>
            <a:r>
              <a:rPr lang="de-DE" dirty="0">
                <a:latin typeface="+mn-lt"/>
              </a:rPr>
              <a:t> je </a:t>
            </a:r>
            <a:r>
              <a:rPr lang="de-DE" dirty="0" err="1">
                <a:latin typeface="+mn-lt"/>
              </a:rPr>
              <a:t>chráněna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aniž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byste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ladili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konfiguraci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nebo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instalovali</a:t>
            </a:r>
            <a:r>
              <a:rPr lang="de-DE" dirty="0">
                <a:latin typeface="+mn-lt"/>
              </a:rPr>
              <a:t> software.</a:t>
            </a:r>
            <a:br>
              <a:rPr lang="cs-CZ" sz="6600" b="1" dirty="0">
                <a:latin typeface="+mn-lt"/>
              </a:rPr>
            </a:br>
            <a:br>
              <a:rPr lang="cs-CZ" sz="6600" b="1" dirty="0"/>
            </a:br>
            <a:endParaRPr lang="cs-CZ" sz="6600" b="1" dirty="0"/>
          </a:p>
        </p:txBody>
      </p:sp>
      <p:sp>
        <p:nvSpPr>
          <p:cNvPr id="3" name="Obdélník 2"/>
          <p:cNvSpPr/>
          <p:nvPr/>
        </p:nvSpPr>
        <p:spPr>
          <a:xfrm>
            <a:off x="1543878" y="2321802"/>
            <a:ext cx="9104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1" y="511641"/>
            <a:ext cx="132904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2C13-9F24-4063-B970-220725CB5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49" y="1128858"/>
            <a:ext cx="10528297" cy="682260"/>
          </a:xfrm>
        </p:spPr>
        <p:txBody>
          <a:bodyPr/>
          <a:lstStyle/>
          <a:p>
            <a:r>
              <a:rPr lang="cs-CZ" sz="3600" b="1" u="sng" dirty="0">
                <a:latin typeface="+mn-lt"/>
              </a:rPr>
              <a:t>Charakteristika služby </a:t>
            </a:r>
            <a:r>
              <a:rPr lang="cs-CZ" sz="3600" b="1" u="sng" dirty="0" err="1">
                <a:latin typeface="+mn-lt"/>
              </a:rPr>
              <a:t>Whalebone</a:t>
            </a:r>
            <a:endParaRPr lang="en-US" sz="3600" b="1" u="sng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EC853-87FA-495C-A279-10DC38242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942" y="2494758"/>
            <a:ext cx="10528297" cy="4651764"/>
          </a:xfrm>
        </p:spPr>
        <p:txBody>
          <a:bodyPr/>
          <a:lstStyle/>
          <a:p>
            <a:pPr algn="l"/>
            <a:r>
              <a:rPr lang="cs-CZ" sz="3600" dirty="0"/>
              <a:t>Řešení Whalebone je postaveno na procesu DNS překladu, přidává bezpečnostní funkce do provozu, který infrastruktura již využívá. Whalebone průběžně zpracovává mnoho různých zdrojů informací o </a:t>
            </a:r>
            <a:r>
              <a:rPr lang="cs-CZ" sz="3600" dirty="0" err="1"/>
              <a:t>malwaru</a:t>
            </a:r>
            <a:r>
              <a:rPr lang="cs-CZ" sz="3600" dirty="0"/>
              <a:t>, </a:t>
            </a:r>
            <a:r>
              <a:rPr lang="cs-CZ" sz="3600" dirty="0" err="1"/>
              <a:t>phishingu</a:t>
            </a:r>
            <a:r>
              <a:rPr lang="cs-CZ" sz="3600" dirty="0"/>
              <a:t>, </a:t>
            </a:r>
            <a:r>
              <a:rPr lang="cs-CZ" sz="3600" dirty="0" err="1"/>
              <a:t>botnetech</a:t>
            </a:r>
            <a:r>
              <a:rPr lang="cs-CZ" sz="3600" dirty="0"/>
              <a:t> a dalších hrozbách, aby poskytlo co nepřesnější výsledky při filtrování DNS provozu</a:t>
            </a:r>
            <a:endParaRPr lang="cs-CZ" sz="3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762349-74AC-4770-9EB4-28B11CD5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42" y="424569"/>
            <a:ext cx="132904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4423" y="1188292"/>
            <a:ext cx="7029438" cy="684000"/>
          </a:xfrm>
        </p:spPr>
        <p:txBody>
          <a:bodyPr anchor="b" anchorCtr="0"/>
          <a:lstStyle/>
          <a:p>
            <a:br>
              <a:rPr lang="cs-CZ" b="1" u="sng" dirty="0">
                <a:latin typeface="+mn-lt"/>
              </a:rPr>
            </a:br>
            <a:endParaRPr lang="cs-CZ" b="1" u="sng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40586" y="1335775"/>
            <a:ext cx="8557620" cy="5054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0" i="0" dirty="0">
                <a:effectLst/>
                <a:latin typeface="DM Serif Text" panose="020B0604020202020204" pitchFamily="2" charset="0"/>
              </a:rPr>
              <a:t>Pozvánka k vyzkoušení Whalebone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DM Serif Text" panose="020B0604020202020204" pitchFamily="2" charset="0"/>
              </a:rPr>
              <a:t>Základní představení této technologie zabere 20-30 minut Vašeho času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DM Serif Text" panose="020B0604020202020204" pitchFamily="2" charset="0"/>
              </a:rPr>
              <a:t>V rámci představení vysvětlíme všechny odborné aspekty</a:t>
            </a:r>
          </a:p>
          <a:p>
            <a:pPr marL="0" indent="0">
              <a:buNone/>
            </a:pPr>
            <a:endParaRPr lang="cs-CZ" sz="2000" dirty="0">
              <a:latin typeface="DM Serif Text" panose="020B0604020202020204" pitchFamily="2" charset="0"/>
            </a:endParaRPr>
          </a:p>
          <a:p>
            <a:pPr marL="0" indent="0">
              <a:buNone/>
            </a:pPr>
            <a:endParaRPr lang="cs-CZ" sz="2000" dirty="0"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latin typeface="DM Serif Text" panose="020B0604020202020204" pitchFamily="2" charset="0"/>
            </a:endParaRPr>
          </a:p>
          <a:p>
            <a:pPr marL="0" indent="0">
              <a:buNone/>
            </a:pPr>
            <a:endParaRPr lang="cs-CZ" sz="2000" dirty="0"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DM Serif Text" panose="020B0604020202020204" pitchFamily="2" charset="0"/>
              </a:rPr>
              <a:t>Provoz nové služby Vám nevezme ani minutu Vašeho času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DM Serif Text" panose="020B0604020202020204" pitchFamily="2" charset="0"/>
              </a:rPr>
              <a:t>Umožníme Vám 2 týdny provozu zcela zdarma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0" i="0" dirty="0">
              <a:effectLst/>
              <a:latin typeface="DM Serif Text" panose="020B06040202020202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0" i="0" dirty="0">
              <a:effectLst/>
              <a:latin typeface="DM Serif Text" panose="020B0604020202020204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319EC4-47DA-4BBD-8DEF-91ED5ECB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64" y="474998"/>
            <a:ext cx="1329043" cy="7132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903057" y="756699"/>
            <a:ext cx="2027583" cy="72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55457" y="909099"/>
            <a:ext cx="2027583" cy="72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07857" y="1061499"/>
            <a:ext cx="2027583" cy="72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19056" y="3635123"/>
            <a:ext cx="157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Proti </a:t>
            </a:r>
            <a:r>
              <a:rPr lang="cs-CZ" b="1" dirty="0" err="1"/>
              <a:t>malware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 rot="20584521">
            <a:off x="7502575" y="3143460"/>
            <a:ext cx="14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Proti </a:t>
            </a:r>
            <a:r>
              <a:rPr lang="cs-CZ" b="1" dirty="0" err="1"/>
              <a:t>ransomware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 rot="20378140">
            <a:off x="3315805" y="3107027"/>
            <a:ext cx="149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Ochrana proti </a:t>
            </a:r>
            <a:r>
              <a:rPr lang="cs-CZ" b="1" dirty="0" err="1"/>
              <a:t>botnetu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 rot="2414441">
            <a:off x="3806226" y="4259472"/>
            <a:ext cx="1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Ochrana e-mailů</a:t>
            </a:r>
          </a:p>
        </p:txBody>
      </p:sp>
      <p:sp>
        <p:nvSpPr>
          <p:cNvPr id="16" name="TextovéPole 15"/>
          <p:cNvSpPr txBox="1"/>
          <p:nvPr/>
        </p:nvSpPr>
        <p:spPr>
          <a:xfrm rot="20935936">
            <a:off x="1544861" y="3984514"/>
            <a:ext cx="175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Proti </a:t>
            </a:r>
            <a:r>
              <a:rPr lang="cs-CZ" b="1" dirty="0" err="1"/>
              <a:t>phishingu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 rot="544137">
            <a:off x="7198448" y="4195406"/>
            <a:ext cx="175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Několik stokorun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378322" y="4446956"/>
            <a:ext cx="2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Ochrana proti </a:t>
            </a:r>
            <a:r>
              <a:rPr lang="cs-CZ" b="1" dirty="0" err="1"/>
              <a:t>DDos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 rot="20588143">
            <a:off x="5372272" y="4231039"/>
            <a:ext cx="175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Srozumitelný reporting</a:t>
            </a:r>
          </a:p>
        </p:txBody>
      </p:sp>
      <p:sp>
        <p:nvSpPr>
          <p:cNvPr id="20" name="TextovéPole 19"/>
          <p:cNvSpPr txBox="1"/>
          <p:nvPr/>
        </p:nvSpPr>
        <p:spPr>
          <a:xfrm rot="3050858">
            <a:off x="8703698" y="3906819"/>
            <a:ext cx="175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Filtrace provozu</a:t>
            </a:r>
          </a:p>
        </p:txBody>
      </p:sp>
      <p:sp>
        <p:nvSpPr>
          <p:cNvPr id="21" name="TextovéPole 20"/>
          <p:cNvSpPr txBox="1"/>
          <p:nvPr/>
        </p:nvSpPr>
        <p:spPr>
          <a:xfrm rot="21061956">
            <a:off x="5701405" y="3026344"/>
            <a:ext cx="175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Technická péče</a:t>
            </a:r>
          </a:p>
        </p:txBody>
      </p:sp>
      <p:sp>
        <p:nvSpPr>
          <p:cNvPr id="22" name="TextovéPole 21"/>
          <p:cNvSpPr txBox="1"/>
          <p:nvPr/>
        </p:nvSpPr>
        <p:spPr>
          <a:xfrm rot="1276214">
            <a:off x="1647906" y="3089617"/>
            <a:ext cx="175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IT bezpečnost</a:t>
            </a:r>
          </a:p>
        </p:txBody>
      </p:sp>
    </p:spTree>
    <p:extLst>
      <p:ext uri="{BB962C8B-B14F-4D97-AF65-F5344CB8AC3E}">
        <p14:creationId xmlns:p14="http://schemas.microsoft.com/office/powerpoint/2010/main" val="26474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26" name="Nadpis 1"/>
          <p:cNvSpPr>
            <a:spLocks noGrp="1"/>
          </p:cNvSpPr>
          <p:nvPr>
            <p:ph type="ctrTitle"/>
          </p:nvPr>
        </p:nvSpPr>
        <p:spPr>
          <a:xfrm>
            <a:off x="838200" y="1216502"/>
            <a:ext cx="10528297" cy="68226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cs-CZ" b="1" dirty="0"/>
              <a:t>R</a:t>
            </a:r>
            <a:r>
              <a:rPr lang="en-US" b="1" dirty="0"/>
              <a:t>eference</a:t>
            </a:r>
            <a:r>
              <a:rPr lang="cs-CZ" b="1" dirty="0"/>
              <a:t> korporátní klientely</a:t>
            </a:r>
            <a:endParaRPr lang="en-US" b="1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69" y="3230522"/>
            <a:ext cx="2464594" cy="104298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2" y="2773007"/>
            <a:ext cx="2541932" cy="1906449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2" y="4480963"/>
            <a:ext cx="2084587" cy="1389725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43" y="1909124"/>
            <a:ext cx="1411490" cy="1411490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5" y="2077893"/>
            <a:ext cx="1664804" cy="124272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18" y="4847511"/>
            <a:ext cx="2279147" cy="69281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55" y="3295002"/>
            <a:ext cx="2286000" cy="112871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28481" r="10420" b="25231"/>
          <a:stretch/>
        </p:blipFill>
        <p:spPr>
          <a:xfrm>
            <a:off x="5972375" y="2194863"/>
            <a:ext cx="2216203" cy="84001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1"/>
          <a:srcRect l="45463"/>
          <a:stretch/>
        </p:blipFill>
        <p:spPr>
          <a:xfrm>
            <a:off x="6197856" y="4679456"/>
            <a:ext cx="2185693" cy="860869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1019EB8A-5297-46A8-816D-511A97C10B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21" y="3352215"/>
            <a:ext cx="2535714" cy="1014286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80BA840E-B303-40A0-ACB9-820B62806F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37" y="5390259"/>
            <a:ext cx="1356074" cy="135607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8FCC4EA-FB75-4AB6-A182-69077F57B8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65" y="4632977"/>
            <a:ext cx="2227757" cy="900386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FE900C49-8041-4A0E-80C7-F65BFD4BAC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58" y="5577263"/>
            <a:ext cx="1411779" cy="10583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E87B9B-5A4C-4984-A634-E39FDC6059E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6" b="30564"/>
          <a:stretch/>
        </p:blipFill>
        <p:spPr>
          <a:xfrm>
            <a:off x="8876408" y="2147286"/>
            <a:ext cx="2424580" cy="93516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D6792DA-8B2C-4D71-AD00-6E082BF462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5" y="5870688"/>
            <a:ext cx="2571750" cy="4714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824216-1137-40F8-A936-E8204ED797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5775" y="446209"/>
            <a:ext cx="132904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B28-14AC-412B-8506-C3F7D9C32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285" y="1158952"/>
            <a:ext cx="10528297" cy="103001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u="sng" dirty="0">
                <a:latin typeface="+mn-lt"/>
              </a:rPr>
            </a:br>
            <a:br>
              <a:rPr lang="cs-CZ" sz="3600" b="1" u="sng" dirty="0">
                <a:latin typeface="+mn-lt"/>
              </a:rPr>
            </a:br>
            <a:br>
              <a:rPr lang="cs-CZ" sz="3600" b="1" u="sng" dirty="0">
                <a:latin typeface="+mn-lt"/>
              </a:rPr>
            </a:br>
            <a:r>
              <a:rPr lang="cs-CZ" sz="3600" b="1" u="sng" dirty="0">
                <a:latin typeface="+mn-lt"/>
              </a:rPr>
              <a:t>Mezinárodní</a:t>
            </a:r>
            <a:r>
              <a:rPr lang="en-US" sz="3600" b="1" u="sng" dirty="0">
                <a:latin typeface="+mn-lt"/>
              </a:rPr>
              <a:t> reference</a:t>
            </a:r>
            <a:r>
              <a:rPr lang="cs-CZ" sz="3600" b="1" u="sng" dirty="0">
                <a:latin typeface="+mn-lt"/>
              </a:rPr>
              <a:t>   </a:t>
            </a:r>
            <a:br>
              <a:rPr lang="cs-CZ" sz="3600" b="1" u="sng" dirty="0">
                <a:latin typeface="+mn-lt"/>
              </a:rPr>
            </a:br>
            <a:r>
              <a:rPr lang="cs-CZ" sz="3600" b="1" u="sng" dirty="0">
                <a:latin typeface="+mn-lt"/>
              </a:rPr>
              <a:t>Verze Whalebone pro velké klienty, </a:t>
            </a:r>
            <a:br>
              <a:rPr lang="cs-CZ" sz="3600" b="1" u="sng" dirty="0">
                <a:latin typeface="+mn-lt"/>
              </a:rPr>
            </a:br>
            <a:r>
              <a:rPr lang="cs-CZ" sz="3600" b="1" u="sng" dirty="0">
                <a:latin typeface="+mn-lt"/>
              </a:rPr>
              <a:t>z ní vytvořen produkt pro malé sítě</a:t>
            </a:r>
            <a:br>
              <a:rPr lang="en-US" b="1" u="sng" dirty="0">
                <a:latin typeface="+mn-lt"/>
              </a:rPr>
            </a:br>
            <a:r>
              <a:rPr lang="en-US" b="1" u="sng" dirty="0">
                <a:latin typeface="+mn-lt"/>
              </a:rPr>
              <a:t> 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F4A75205-AFF9-DC98-0858-36901520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5" y="1867362"/>
            <a:ext cx="1924543" cy="118306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C65CF21-4964-3CCD-7893-466596F7F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6" y="1867362"/>
            <a:ext cx="2168867" cy="121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70EB666-FBB5-656F-853D-841FFBD22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36" y="1838967"/>
            <a:ext cx="2219261" cy="124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84D6B3D-E2A6-5F57-74E8-3BA048715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72" y="1862382"/>
            <a:ext cx="2221924" cy="122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77C1D01-947B-90A4-BC22-ECC73CB6B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1" y="3478842"/>
            <a:ext cx="1921739" cy="123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FCDAAF2-10E5-8B9D-9F86-068BD844B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77" y="3445388"/>
            <a:ext cx="2112756" cy="128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AC409118-C6E7-B4FD-0322-A9E1A78EE0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73" y="3445388"/>
            <a:ext cx="2099248" cy="124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E1719EA3-FC7C-358B-A75E-E6ECFBF22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04" y="3480169"/>
            <a:ext cx="2155791" cy="124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4" name="Obrázek 11263">
            <a:extLst>
              <a:ext uri="{FF2B5EF4-FFF2-40B4-BE49-F238E27FC236}">
                <a16:creationId xmlns:a16="http://schemas.microsoft.com/office/drawing/2014/main" id="{F7DCD9CB-9416-1EB8-3A8C-7244ADC60E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9" y="5100758"/>
            <a:ext cx="1921739" cy="12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5" name="Obrázek 11264">
            <a:extLst>
              <a:ext uri="{FF2B5EF4-FFF2-40B4-BE49-F238E27FC236}">
                <a16:creationId xmlns:a16="http://schemas.microsoft.com/office/drawing/2014/main" id="{98B7CC41-0E19-9974-740B-263037C081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77" y="5100758"/>
            <a:ext cx="2112756" cy="126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Obrázek 11266">
            <a:extLst>
              <a:ext uri="{FF2B5EF4-FFF2-40B4-BE49-F238E27FC236}">
                <a16:creationId xmlns:a16="http://schemas.microsoft.com/office/drawing/2014/main" id="{A9D0F51C-71ED-DF36-5172-71493CBAF1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72" y="5100758"/>
            <a:ext cx="2142425" cy="12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9" name="Obrázek 11268">
            <a:extLst>
              <a:ext uri="{FF2B5EF4-FFF2-40B4-BE49-F238E27FC236}">
                <a16:creationId xmlns:a16="http://schemas.microsoft.com/office/drawing/2014/main" id="{8ECBEA7A-BFFB-B12D-7945-D8E952F9D0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0303" y="5105766"/>
            <a:ext cx="2180028" cy="124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70" name="TextovéPole 11269">
            <a:extLst>
              <a:ext uri="{FF2B5EF4-FFF2-40B4-BE49-F238E27FC236}">
                <a16:creationId xmlns:a16="http://schemas.microsoft.com/office/drawing/2014/main" id="{344FAD86-CD74-7386-A80E-86CB3EC191CD}"/>
              </a:ext>
            </a:extLst>
          </p:cNvPr>
          <p:cNvSpPr txBox="1"/>
          <p:nvPr/>
        </p:nvSpPr>
        <p:spPr>
          <a:xfrm>
            <a:off x="910438" y="3125372"/>
            <a:ext cx="1208923" cy="23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1" name="TextovéPole 11270">
            <a:extLst>
              <a:ext uri="{FF2B5EF4-FFF2-40B4-BE49-F238E27FC236}">
                <a16:creationId xmlns:a16="http://schemas.microsoft.com/office/drawing/2014/main" id="{B9E94AF5-5CF9-2F65-D4BF-F4D0EC402678}"/>
              </a:ext>
            </a:extLst>
          </p:cNvPr>
          <p:cNvSpPr txBox="1"/>
          <p:nvPr/>
        </p:nvSpPr>
        <p:spPr>
          <a:xfrm>
            <a:off x="10322311" y="1077951"/>
            <a:ext cx="1208923" cy="23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2" name="TextovéPole 11271">
            <a:extLst>
              <a:ext uri="{FF2B5EF4-FFF2-40B4-BE49-F238E27FC236}">
                <a16:creationId xmlns:a16="http://schemas.microsoft.com/office/drawing/2014/main" id="{10F99F5C-088A-C8C9-155E-A984356C9641}"/>
              </a:ext>
            </a:extLst>
          </p:cNvPr>
          <p:cNvSpPr txBox="1"/>
          <p:nvPr/>
        </p:nvSpPr>
        <p:spPr>
          <a:xfrm>
            <a:off x="10474711" y="1230351"/>
            <a:ext cx="1208923" cy="23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3" name="TextovéPole 11272">
            <a:extLst>
              <a:ext uri="{FF2B5EF4-FFF2-40B4-BE49-F238E27FC236}">
                <a16:creationId xmlns:a16="http://schemas.microsoft.com/office/drawing/2014/main" id="{49B8523F-D776-0FD2-8283-59B7483C56E3}"/>
              </a:ext>
            </a:extLst>
          </p:cNvPr>
          <p:cNvSpPr txBox="1"/>
          <p:nvPr/>
        </p:nvSpPr>
        <p:spPr>
          <a:xfrm>
            <a:off x="947267" y="3057406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Estonsko</a:t>
            </a:r>
          </a:p>
        </p:txBody>
      </p:sp>
      <p:sp>
        <p:nvSpPr>
          <p:cNvPr id="11274" name="TextovéPole 11273">
            <a:extLst>
              <a:ext uri="{FF2B5EF4-FFF2-40B4-BE49-F238E27FC236}">
                <a16:creationId xmlns:a16="http://schemas.microsoft.com/office/drawing/2014/main" id="{A36370BB-7D35-D004-1664-CED1B5034634}"/>
              </a:ext>
            </a:extLst>
          </p:cNvPr>
          <p:cNvSpPr txBox="1"/>
          <p:nvPr/>
        </p:nvSpPr>
        <p:spPr>
          <a:xfrm>
            <a:off x="8786811" y="4714515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Kongo</a:t>
            </a:r>
          </a:p>
        </p:txBody>
      </p:sp>
      <p:sp>
        <p:nvSpPr>
          <p:cNvPr id="11275" name="TextovéPole 11274">
            <a:extLst>
              <a:ext uri="{FF2B5EF4-FFF2-40B4-BE49-F238E27FC236}">
                <a16:creationId xmlns:a16="http://schemas.microsoft.com/office/drawing/2014/main" id="{626ED898-1FB0-C511-87CD-94421E0AC1DB}"/>
              </a:ext>
            </a:extLst>
          </p:cNvPr>
          <p:cNvSpPr txBox="1"/>
          <p:nvPr/>
        </p:nvSpPr>
        <p:spPr>
          <a:xfrm>
            <a:off x="8786811" y="6362031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Tanzanie</a:t>
            </a:r>
          </a:p>
        </p:txBody>
      </p:sp>
      <p:sp>
        <p:nvSpPr>
          <p:cNvPr id="11276" name="TextovéPole 11275">
            <a:extLst>
              <a:ext uri="{FF2B5EF4-FFF2-40B4-BE49-F238E27FC236}">
                <a16:creationId xmlns:a16="http://schemas.microsoft.com/office/drawing/2014/main" id="{E69E6EFB-4AB3-2DE9-1037-D9D61E74A8A8}"/>
              </a:ext>
            </a:extLst>
          </p:cNvPr>
          <p:cNvSpPr txBox="1"/>
          <p:nvPr/>
        </p:nvSpPr>
        <p:spPr>
          <a:xfrm>
            <a:off x="6073530" y="6368365"/>
            <a:ext cx="161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Černá Hora</a:t>
            </a:r>
          </a:p>
        </p:txBody>
      </p:sp>
      <p:sp>
        <p:nvSpPr>
          <p:cNvPr id="11277" name="TextovéPole 11276">
            <a:extLst>
              <a:ext uri="{FF2B5EF4-FFF2-40B4-BE49-F238E27FC236}">
                <a16:creationId xmlns:a16="http://schemas.microsoft.com/office/drawing/2014/main" id="{F0BB448C-7C93-CD3F-A601-2D129513CCF4}"/>
              </a:ext>
            </a:extLst>
          </p:cNvPr>
          <p:cNvSpPr txBox="1"/>
          <p:nvPr/>
        </p:nvSpPr>
        <p:spPr>
          <a:xfrm>
            <a:off x="6086647" y="4678990"/>
            <a:ext cx="12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Bulharskoo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8" name="TextovéPole 11277">
            <a:extLst>
              <a:ext uri="{FF2B5EF4-FFF2-40B4-BE49-F238E27FC236}">
                <a16:creationId xmlns:a16="http://schemas.microsoft.com/office/drawing/2014/main" id="{C5F71272-B668-8865-A906-EC16581E86D7}"/>
              </a:ext>
            </a:extLst>
          </p:cNvPr>
          <p:cNvSpPr txBox="1"/>
          <p:nvPr/>
        </p:nvSpPr>
        <p:spPr>
          <a:xfrm>
            <a:off x="3663716" y="6335979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Kanada</a:t>
            </a:r>
          </a:p>
        </p:txBody>
      </p:sp>
      <p:sp>
        <p:nvSpPr>
          <p:cNvPr id="11279" name="TextovéPole 11278">
            <a:extLst>
              <a:ext uri="{FF2B5EF4-FFF2-40B4-BE49-F238E27FC236}">
                <a16:creationId xmlns:a16="http://schemas.microsoft.com/office/drawing/2014/main" id="{B21D0FE5-7983-FD7F-9D54-12CB2A5695F4}"/>
              </a:ext>
            </a:extLst>
          </p:cNvPr>
          <p:cNvSpPr txBox="1"/>
          <p:nvPr/>
        </p:nvSpPr>
        <p:spPr>
          <a:xfrm>
            <a:off x="910438" y="6395511"/>
            <a:ext cx="195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Jižní Afrika</a:t>
            </a:r>
          </a:p>
        </p:txBody>
      </p:sp>
      <p:sp>
        <p:nvSpPr>
          <p:cNvPr id="11280" name="TextovéPole 11279">
            <a:extLst>
              <a:ext uri="{FF2B5EF4-FFF2-40B4-BE49-F238E27FC236}">
                <a16:creationId xmlns:a16="http://schemas.microsoft.com/office/drawing/2014/main" id="{A3E37515-BC7E-DC3A-B1C4-8AB33368C4C1}"/>
              </a:ext>
            </a:extLst>
          </p:cNvPr>
          <p:cNvSpPr txBox="1"/>
          <p:nvPr/>
        </p:nvSpPr>
        <p:spPr>
          <a:xfrm>
            <a:off x="6086648" y="3054860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Senegal</a:t>
            </a:r>
          </a:p>
        </p:txBody>
      </p:sp>
      <p:sp>
        <p:nvSpPr>
          <p:cNvPr id="11281" name="TextovéPole 11280">
            <a:extLst>
              <a:ext uri="{FF2B5EF4-FFF2-40B4-BE49-F238E27FC236}">
                <a16:creationId xmlns:a16="http://schemas.microsoft.com/office/drawing/2014/main" id="{C14BE9CC-908E-216C-67B1-357537BBB512}"/>
              </a:ext>
            </a:extLst>
          </p:cNvPr>
          <p:cNvSpPr txBox="1"/>
          <p:nvPr/>
        </p:nvSpPr>
        <p:spPr>
          <a:xfrm>
            <a:off x="3317234" y="3071176"/>
            <a:ext cx="131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Makedonie</a:t>
            </a:r>
          </a:p>
        </p:txBody>
      </p:sp>
      <p:sp>
        <p:nvSpPr>
          <p:cNvPr id="11282" name="TextovéPole 11281">
            <a:extLst>
              <a:ext uri="{FF2B5EF4-FFF2-40B4-BE49-F238E27FC236}">
                <a16:creationId xmlns:a16="http://schemas.microsoft.com/office/drawing/2014/main" id="{95CBDC8A-CB0D-E55A-255D-CF99430A7B36}"/>
              </a:ext>
            </a:extLst>
          </p:cNvPr>
          <p:cNvSpPr txBox="1"/>
          <p:nvPr/>
        </p:nvSpPr>
        <p:spPr>
          <a:xfrm>
            <a:off x="3607617" y="4714515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Indie</a:t>
            </a:r>
          </a:p>
        </p:txBody>
      </p:sp>
      <p:sp>
        <p:nvSpPr>
          <p:cNvPr id="11283" name="TextovéPole 11282">
            <a:extLst>
              <a:ext uri="{FF2B5EF4-FFF2-40B4-BE49-F238E27FC236}">
                <a16:creationId xmlns:a16="http://schemas.microsoft.com/office/drawing/2014/main" id="{A7648C7F-0EE8-1F61-3E8E-ED1CDFDBC71D}"/>
              </a:ext>
            </a:extLst>
          </p:cNvPr>
          <p:cNvSpPr txBox="1"/>
          <p:nvPr/>
        </p:nvSpPr>
        <p:spPr>
          <a:xfrm>
            <a:off x="771343" y="4736215"/>
            <a:ext cx="183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Velká Británie</a:t>
            </a:r>
          </a:p>
        </p:txBody>
      </p:sp>
      <p:sp>
        <p:nvSpPr>
          <p:cNvPr id="11284" name="TextovéPole 11283">
            <a:extLst>
              <a:ext uri="{FF2B5EF4-FFF2-40B4-BE49-F238E27FC236}">
                <a16:creationId xmlns:a16="http://schemas.microsoft.com/office/drawing/2014/main" id="{AF47C153-4F59-C642-006C-5F72F1DE7027}"/>
              </a:ext>
            </a:extLst>
          </p:cNvPr>
          <p:cNvSpPr txBox="1"/>
          <p:nvPr/>
        </p:nvSpPr>
        <p:spPr>
          <a:xfrm>
            <a:off x="8626861" y="3085069"/>
            <a:ext cx="12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Filipíny</a:t>
            </a:r>
          </a:p>
        </p:txBody>
      </p:sp>
    </p:spTree>
    <p:extLst>
      <p:ext uri="{BB962C8B-B14F-4D97-AF65-F5344CB8AC3E}">
        <p14:creationId xmlns:p14="http://schemas.microsoft.com/office/powerpoint/2010/main" val="412660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9743" y="1964367"/>
            <a:ext cx="9162107" cy="298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  <a:ea typeface="iCiel Panton Black" charset="0"/>
                <a:cs typeface="iCiel Panton Black" charset="0"/>
              </a:rPr>
              <a:t>The Road to protect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4400" b="1" dirty="0">
              <a:solidFill>
                <a:schemeClr val="bg1"/>
              </a:solidFill>
              <a:ea typeface="iCiel Panton Black" charset="0"/>
              <a:cs typeface="iCiel Panton Black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chemeClr val="bg1"/>
                </a:solidFill>
                <a:ea typeface="iCiel Panton Black" charset="0"/>
                <a:cs typeface="iCiel Panton Black" charset="0"/>
              </a:rPr>
              <a:t>1 billion internet users.</a:t>
            </a:r>
          </a:p>
          <a:p>
            <a:pPr>
              <a:spcBef>
                <a:spcPts val="1000"/>
              </a:spcBef>
            </a:pPr>
            <a:endParaRPr lang="de-DE" sz="4400" b="1" dirty="0">
              <a:solidFill>
                <a:schemeClr val="bg1"/>
              </a:solidFill>
              <a:latin typeface="iCiel Panton Black" charset="0"/>
              <a:ea typeface="iCiel Panton Black" charset="0"/>
              <a:cs typeface="iCiel Panton Black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790674" y="4660427"/>
            <a:ext cx="7455109" cy="189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400" dirty="0">
                <a:solidFill>
                  <a:schemeClr val="bg1"/>
                </a:solidFill>
              </a:rPr>
              <a:t>Jiří Šálek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400" dirty="0">
                <a:solidFill>
                  <a:schemeClr val="bg1"/>
                </a:solidFill>
              </a:rPr>
              <a:t>SOLEDPRO s.r.o.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400" dirty="0">
                <a:solidFill>
                  <a:schemeClr val="bg1"/>
                </a:solidFill>
              </a:rPr>
              <a:t>jiri.salek@soledpro.cz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400" dirty="0">
                <a:solidFill>
                  <a:schemeClr val="bg1"/>
                </a:solidFill>
              </a:rPr>
              <a:t>+42</a:t>
            </a:r>
            <a:r>
              <a:rPr lang="en-US" sz="1400" dirty="0">
                <a:solidFill>
                  <a:schemeClr val="bg1"/>
                </a:solidFill>
              </a:rPr>
              <a:t>0</a:t>
            </a:r>
            <a:r>
              <a:rPr lang="cs-CZ" sz="1400" dirty="0">
                <a:solidFill>
                  <a:schemeClr val="bg1"/>
                </a:solidFill>
              </a:rPr>
              <a:t> 773 221 023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7767D9-E236-44D1-88F8-034A4A3B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672" y="178888"/>
            <a:ext cx="210330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1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F6F975FF6AD4A9E3DB919F6F13798" ma:contentTypeVersion="11" ma:contentTypeDescription="Create a new document." ma:contentTypeScope="" ma:versionID="1f0147ae3a6110ee0539dd6553cf825b">
  <xsd:schema xmlns:xsd="http://www.w3.org/2001/XMLSchema" xmlns:xs="http://www.w3.org/2001/XMLSchema" xmlns:p="http://schemas.microsoft.com/office/2006/metadata/properties" xmlns:ns2="0125f55c-6618-4333-8920-45faef17e0c1" xmlns:ns3="b1b5f0cb-ef32-499d-af88-d971c3a23587" targetNamespace="http://schemas.microsoft.com/office/2006/metadata/properties" ma:root="true" ma:fieldsID="51da556d08884c3dd16f5ba9cd9fb7ed" ns2:_="" ns3:_="">
    <xsd:import namespace="0125f55c-6618-4333-8920-45faef17e0c1"/>
    <xsd:import namespace="b1b5f0cb-ef32-499d-af88-d971c3a235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5f55c-6618-4333-8920-45faef17e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5f0cb-ef32-499d-af88-d971c3a235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20BEE-FF96-485D-87D7-A62F5804B69D}">
  <ds:schemaRefs>
    <ds:schemaRef ds:uri="http://schemas.microsoft.com/office/2006/documentManagement/types"/>
    <ds:schemaRef ds:uri="0125f55c-6618-4333-8920-45faef17e0c1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b1b5f0cb-ef32-499d-af88-d971c3a23587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5CFBFA9-C2F1-45C2-9397-19FFDFEBB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573E5A-AA64-4371-8DAF-FABADAE6B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5f55c-6618-4333-8920-45faef17e0c1"/>
    <ds:schemaRef ds:uri="b1b5f0cb-ef32-499d-af88-d971c3a235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434</Words>
  <Application>Microsoft Office PowerPoint</Application>
  <PresentationFormat>Širokoúhlá obrazovka</PresentationFormat>
  <Paragraphs>85</Paragraphs>
  <Slides>9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DM Serif Text</vt:lpstr>
      <vt:lpstr>iCiel Panton Black</vt:lpstr>
      <vt:lpstr>Wingdings</vt:lpstr>
      <vt:lpstr>3_Motiv Office</vt:lpstr>
      <vt:lpstr>1_Motiv Office</vt:lpstr>
      <vt:lpstr>2_Motiv Office</vt:lpstr>
      <vt:lpstr>think-cell Folie</vt:lpstr>
      <vt:lpstr>Prezentace aplikace PowerPoint</vt:lpstr>
      <vt:lpstr>Bezpečnost pro sítě do 100 PC     </vt:lpstr>
      <vt:lpstr>Bezpečnost pro sítě do 100 PC</vt:lpstr>
      <vt:lpstr>Bezpečnost pro sítě do 100 PC  Whalebone chrání počítačové sítě proti činnostem malwaru a jeho infekcím. Náš globální cluster shromažďující informace o bezpečnostních incidentech zajišťuje prakticky okamžité reakce — síť je chráněna aniž byste ladili konfiguraci nebo instalovali software.  </vt:lpstr>
      <vt:lpstr>Charakteristika služby Whalebone</vt:lpstr>
      <vt:lpstr> </vt:lpstr>
      <vt:lpstr> Reference korporátní klientely</vt:lpstr>
      <vt:lpstr>   Mezinárodní reference    Verze Whalebone pro velké klienty,  z ní vytvořen produkt pro malé sítě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ondrej.stehlik</dc:creator>
  <cp:lastModifiedBy>Jiří Šálek</cp:lastModifiedBy>
  <cp:revision>69</cp:revision>
  <dcterms:created xsi:type="dcterms:W3CDTF">2020-10-07T09:40:50Z</dcterms:created>
  <dcterms:modified xsi:type="dcterms:W3CDTF">2022-11-21T13:57:01Z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0x010100A77F6F975FF6AD4A9E3DB919F6F13798</vt:lpwstr>
  </property>
</Properties>
</file>