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73" r:id="rId3"/>
    <p:sldId id="263" r:id="rId4"/>
    <p:sldId id="271" r:id="rId5"/>
    <p:sldId id="275" r:id="rId6"/>
    <p:sldId id="272" r:id="rId7"/>
    <p:sldId id="274" r:id="rId8"/>
    <p:sldId id="276" r:id="rId9"/>
    <p:sldId id="268" r:id="rId10"/>
    <p:sldId id="264" r:id="rId11"/>
    <p:sldId id="277" r:id="rId12"/>
    <p:sldId id="266" r:id="rId13"/>
    <p:sldId id="267" r:id="rId14"/>
    <p:sldId id="280" r:id="rId15"/>
    <p:sldId id="281" r:id="rId16"/>
    <p:sldId id="282" r:id="rId17"/>
    <p:sldId id="286" r:id="rId18"/>
    <p:sldId id="283" r:id="rId19"/>
    <p:sldId id="284" r:id="rId20"/>
    <p:sldId id="285" r:id="rId21"/>
    <p:sldId id="287" r:id="rId22"/>
    <p:sldId id="265" r:id="rId23"/>
    <p:sldId id="26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14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1287" autoAdjust="0"/>
  </p:normalViewPr>
  <p:slideViewPr>
    <p:cSldViewPr>
      <p:cViewPr>
        <p:scale>
          <a:sx n="65" d="100"/>
          <a:sy n="65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16748687664043"/>
          <c:y val="0.91781102362204725"/>
          <c:w val="0"/>
          <c:h val="1.6033572027350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0.27698</cdr:x>
      <cdr:y>0</cdr:y>
    </cdr:from>
    <cdr:to>
      <cdr:x>0.99621</cdr:x>
      <cdr:y>1</cdr:y>
    </cdr:to>
    <cdr:pic>
      <cdr:nvPicPr>
        <cdr:cNvPr id="3" name="Obrázok 11" descr="Obrázok, na ktorom je stereo, elektronika, monitor, telefón&#10;&#10;Automaticky generovaný popis">
          <a:extLst xmlns:a="http://schemas.openxmlformats.org/drawingml/2006/main">
            <a:ext uri="{FF2B5EF4-FFF2-40B4-BE49-F238E27FC236}">
              <a16:creationId xmlns="" xmlns:a16="http://schemas.microsoft.com/office/drawing/2014/main" id="{E5B624B9-8187-40EF-A730-B6851913E546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8206" t="4854" r="15914" b="5095"/>
        <a:stretch xmlns:a="http://schemas.openxmlformats.org/drawingml/2006/main"/>
      </cdr:blipFill>
      <cdr:spPr bwMode="auto">
        <a:xfrm xmlns:a="http://schemas.openxmlformats.org/drawingml/2006/main">
          <a:off x="2080814" y="0"/>
          <a:ext cx="5403215" cy="47525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21B27-6A66-4996-A95C-3EC934C8162D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99B2D-12EF-40EF-BB5B-938558E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59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9:15 - 9:40 Dostaňte nejvýznamnější IT hrozby pod kontrolu pomocí služby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ThreatGuard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Zaměstnávat analytika, který bude vyhodnocovat hrozby a navrhovat technická i procesní opatření, je příliš drahý luxus. Takový analytik by musel mít velmi široký rozhled a silné technické zázemí, ve kterém by navrhovaná opatření mohl testovat. Navíc by musel mít během své nepřítomnosti zajištěný zástup. Proto je tu služba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ThreatGuard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 zjednoduší práci bezpečnostního manažera.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9B2D-12EF-40EF-BB5B-938558E6763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18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Každá hrozba má svůj strukturovaný záznam, míru úplnosti reportu ve vztahu k množství uvedených informací a využívaná aktiva.</a:t>
            </a:r>
          </a:p>
          <a:p>
            <a:r>
              <a:rPr lang="cs-CZ" b="1" dirty="0"/>
              <a:t>Kritéria výběru hrozeb </a:t>
            </a:r>
            <a:r>
              <a:rPr lang="cs-CZ" dirty="0"/>
              <a:t>jsou interně v týmu analytiků stanovena následovně: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effectLst/>
              </a:rPr>
              <a:t>Hrozba se musí týkat </a:t>
            </a:r>
            <a:r>
              <a:rPr lang="cs-CZ" b="1" dirty="0">
                <a:effectLst/>
              </a:rPr>
              <a:t>aktiv pro firemní použití</a:t>
            </a:r>
            <a:r>
              <a:rPr lang="cs-CZ" dirty="0">
                <a:effectLst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Hrozba se musí týkat </a:t>
            </a:r>
            <a:r>
              <a:rPr lang="cs-CZ" b="1" dirty="0">
                <a:effectLst/>
              </a:rPr>
              <a:t>našeho regionu</a:t>
            </a:r>
            <a:r>
              <a:rPr lang="cs-CZ" dirty="0">
                <a:effectLst/>
              </a:rPr>
              <a:t>. Jakákoliv globální hrozba nebo lokální </a:t>
            </a:r>
            <a:r>
              <a:rPr lang="cs-CZ" dirty="0" err="1">
                <a:effectLst/>
              </a:rPr>
              <a:t>malwarová</a:t>
            </a:r>
            <a:r>
              <a:rPr lang="cs-CZ" dirty="0">
                <a:effectLst/>
              </a:rPr>
              <a:t>/</a:t>
            </a:r>
            <a:r>
              <a:rPr lang="cs-CZ" dirty="0" err="1">
                <a:effectLst/>
              </a:rPr>
              <a:t>phishingová</a:t>
            </a:r>
            <a:r>
              <a:rPr lang="cs-CZ" dirty="0">
                <a:effectLst/>
              </a:rPr>
              <a:t> kampaň je relevantní. </a:t>
            </a:r>
            <a:r>
              <a:rPr lang="cs-CZ" dirty="0" err="1">
                <a:effectLst/>
              </a:rPr>
              <a:t>Phishingová</a:t>
            </a:r>
            <a:r>
              <a:rPr lang="cs-CZ" dirty="0">
                <a:effectLst/>
              </a:rPr>
              <a:t>/</a:t>
            </a:r>
            <a:r>
              <a:rPr lang="cs-CZ" dirty="0" err="1">
                <a:effectLst/>
              </a:rPr>
              <a:t>malwarová</a:t>
            </a:r>
            <a:r>
              <a:rPr lang="cs-CZ" dirty="0">
                <a:effectLst/>
              </a:rPr>
              <a:t> kampaň mířící velmi specificky na konkrétní region např. </a:t>
            </a:r>
            <a:r>
              <a:rPr lang="cs-CZ" dirty="0" err="1">
                <a:effectLst/>
              </a:rPr>
              <a:t>Indonézie</a:t>
            </a:r>
            <a:r>
              <a:rPr lang="cs-CZ" dirty="0">
                <a:effectLst/>
              </a:rPr>
              <a:t> je pro </a:t>
            </a:r>
            <a:r>
              <a:rPr lang="cs-CZ" dirty="0" err="1">
                <a:effectLst/>
              </a:rPr>
              <a:t>ThreatGuard</a:t>
            </a:r>
            <a:r>
              <a:rPr lang="cs-CZ" dirty="0">
                <a:effectLst/>
              </a:rPr>
              <a:t> irelevantní.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Musí se jednat o hrozbu, která je v danou chvílí </a:t>
            </a:r>
            <a:r>
              <a:rPr lang="cs-CZ" b="1" dirty="0">
                <a:effectLst/>
              </a:rPr>
              <a:t>reálná a ne pouze teoretická</a:t>
            </a:r>
            <a:r>
              <a:rPr lang="cs-CZ" dirty="0">
                <a:effectLst/>
              </a:rPr>
              <a:t>. Existence zranitelnosti, pro kterou není známá forma aplikovatelného zneužití, nepovažujeme za podstatnou a zranitelnost do </a:t>
            </a:r>
            <a:r>
              <a:rPr lang="cs-CZ" dirty="0" err="1">
                <a:effectLst/>
              </a:rPr>
              <a:t>ThreatGuard</a:t>
            </a:r>
            <a:r>
              <a:rPr lang="cs-CZ" dirty="0">
                <a:effectLst/>
              </a:rPr>
              <a:t> nezařadíme. Naopak zveřejnění </a:t>
            </a:r>
            <a:r>
              <a:rPr lang="cs-CZ" dirty="0" err="1">
                <a:effectLst/>
              </a:rPr>
              <a:t>exploitu</a:t>
            </a:r>
            <a:r>
              <a:rPr lang="cs-CZ" dirty="0">
                <a:effectLst/>
              </a:rPr>
              <a:t> nebo zdokumentované pokusy o zneužití určité zranitelnosti je pro nás signál, že je nutné se hrozbou zabývat.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48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/>
              <a:t>Zveřejněné hrozby mají dále uvedeny informace v podobě </a:t>
            </a:r>
            <a:r>
              <a:rPr lang="cs-CZ" b="1" dirty="0"/>
              <a:t>rad a doporučení</a:t>
            </a:r>
            <a:r>
              <a:rPr lang="cs-CZ" dirty="0"/>
              <a:t>, jak se správně bránit a jaké lze učinit bezpečnostní opatření.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Jedná se o jednoduchou nápravu v podobě instalace konkrétně uvedené opravy či záplaty, opatření může být i na úrovni doporučení, </a:t>
            </a:r>
            <a:r>
              <a:rPr lang="cs-CZ" dirty="0" err="1"/>
              <a:t>workaroundů</a:t>
            </a:r>
            <a:r>
              <a:rPr lang="cs-CZ" dirty="0"/>
              <a:t> nebo změn konfigurací.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2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příklad opatření ve formě konfigurace, kdy jde o popis opatření proti </a:t>
            </a:r>
            <a:r>
              <a:rPr lang="cs-CZ" dirty="0" err="1"/>
              <a:t>ransomware</a:t>
            </a:r>
            <a:r>
              <a:rPr lang="cs-CZ" dirty="0"/>
              <a:t>. Vše je srozumitelně popsáno, opatřeno doporučeními na úrovni konfigurace a navíc export připravené politiky pro McAfee </a:t>
            </a:r>
            <a:r>
              <a:rPr lang="cs-CZ" dirty="0" err="1"/>
              <a:t>Endpoint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modul </a:t>
            </a:r>
            <a:r>
              <a:rPr lang="cs-CZ" dirty="0" err="1"/>
              <a:t>Threat</a:t>
            </a:r>
            <a:r>
              <a:rPr lang="cs-CZ" dirty="0"/>
              <a:t> </a:t>
            </a:r>
            <a:r>
              <a:rPr lang="cs-CZ" dirty="0" err="1"/>
              <a:t>Prevention</a:t>
            </a:r>
            <a:r>
              <a:rPr lang="cs-CZ" dirty="0"/>
              <a:t>, kterou lze jednoduše stáhnout a aplikovat ve vlastním prostředí.</a:t>
            </a:r>
          </a:p>
          <a:p>
            <a:endParaRPr lang="cs-CZ" dirty="0"/>
          </a:p>
          <a:p>
            <a:r>
              <a:rPr lang="cs-CZ" dirty="0"/>
              <a:t>S nadstavbou </a:t>
            </a:r>
            <a:r>
              <a:rPr lang="cs-CZ" dirty="0" err="1"/>
              <a:t>ThreatGuard</a:t>
            </a:r>
            <a:r>
              <a:rPr lang="cs-CZ" dirty="0"/>
              <a:t> HelpDesk navíc můžete zadat vlastní požadavek, který tým expertů prioritně zanalyzuje a vyhodnotí s návrhy opatření, které budou publikovány v rámci Portálu.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63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Součástí Portálu je možnost definovat celou řadu filtrů podle různých atributů, např. aktiv, podle použitých technologií, stupně ohrožení apod. Máte tak ucelený </a:t>
            </a:r>
            <a:r>
              <a:rPr lang="cs-CZ" b="1" dirty="0"/>
              <a:t>přehled o kritických a nebezpečných zranitelnostech a hrozbách </a:t>
            </a:r>
            <a:r>
              <a:rPr lang="cs-CZ" dirty="0"/>
              <a:t>právě pro Vaše technologie.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/>
              <a:t>(</a:t>
            </a:r>
            <a:r>
              <a:rPr lang="cs-CZ" i="1" dirty="0" err="1"/>
              <a:t>click</a:t>
            </a:r>
            <a:r>
              <a:rPr lang="cs-CZ" i="1" dirty="0"/>
              <a:t>) </a:t>
            </a:r>
            <a:r>
              <a:rPr lang="cs-CZ" dirty="0"/>
              <a:t>Služba také umožňuje nastavit a spravovat Upozornění a emailem získávat informace o aktuálních hrozbách.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32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výsledků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analýzy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můžeme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dále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vyvodit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nejčastěji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vyskytující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typy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hrozeb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posledních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kvartálech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roku 2019.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Největší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podíl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tvoří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hrozeb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Arbitrary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Spuštění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libovolného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kódu)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přibližně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přepočtem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37,5 % výskytu. Druhou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nejčastěji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vyskytující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hrozbou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Denial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Service (</a:t>
            </a:r>
            <a:r>
              <a:rPr lang="sk-SK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Odmítnutí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služby)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přibližně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15 % výskytu.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Přibližně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12,7 %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zaznamenala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společná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Ostatní)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sk-S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také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navzdory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vyššímu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podílu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výsledku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upřednostním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třetí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místo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Privilege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Escalation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Eskalace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privilegií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přibližně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9,5 % výskytu.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Nejmenší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výskyt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naměřen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 typu hrozby 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1,6 %. Tento typ hrozby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navzdory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nízkému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výskytu,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jsem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nezařadil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Ostatní)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protože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dopad tohoto typu hrozby je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často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vysoký a to zvyšuje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její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631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99B2D-12EF-40EF-BB5B-938558E6763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557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99B2D-12EF-40EF-BB5B-938558E6763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577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Cílem TG je odfiltrovat zbytečný šum </a:t>
            </a:r>
            <a:r>
              <a:rPr lang="cs-CZ" dirty="0"/>
              <a:t>množství irelevantních informací pro ochranu firemní infrastruktury. Vše srozumitelně popsat a opatřit doporučeními, třeba i na úrovni konfigurací nebo </a:t>
            </a:r>
            <a:r>
              <a:rPr lang="cs-CZ" dirty="0" err="1"/>
              <a:t>workaroundů</a:t>
            </a:r>
            <a:r>
              <a:rPr lang="cs-CZ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Ze všech zpracovávaných zdrojů projde našimi filtry </a:t>
            </a:r>
            <a:r>
              <a:rPr lang="cs-CZ" b="1" dirty="0"/>
              <a:t>cca 10% všech možných zpráv</a:t>
            </a:r>
            <a:r>
              <a:rPr lang="cs-CZ" dirty="0"/>
              <a:t>, upozornění, novinek, apod., takže odfiltrujeme zbytečný šum irelevantní pro ochranu firemní infrastruktury.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Na základě </a:t>
            </a:r>
            <a:r>
              <a:rPr lang="cs-CZ" b="1" dirty="0"/>
              <a:t>rad a doporučení</a:t>
            </a:r>
            <a:r>
              <a:rPr lang="cs-CZ" dirty="0"/>
              <a:t> </a:t>
            </a:r>
            <a:r>
              <a:rPr lang="cs-CZ" dirty="0" err="1"/>
              <a:t>ThreatGuard</a:t>
            </a:r>
            <a:r>
              <a:rPr lang="cs-CZ" dirty="0"/>
              <a:t> jen přímo rozhodnete, jak se správně bránit a jaké učinit bezpečnostní opatření.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Navíc, </a:t>
            </a:r>
            <a:r>
              <a:rPr lang="cs-CZ" altLang="cs-CZ" dirty="0"/>
              <a:t>pokud je pro Vás nějaká z hrozeb kritická, můžete nás kontaktovat a požádat o specifická doplnění.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Pokud již řešíte incident, pomůžeme s nápravou a detailním návrhem přímo specificky zaměřených opatření.</a:t>
            </a:r>
          </a:p>
          <a:p>
            <a:endParaRPr lang="cs-CZ" dirty="0"/>
          </a:p>
          <a:p>
            <a:r>
              <a:rPr lang="cs-CZ" dirty="0" err="1"/>
              <a:t>ThreatGuard</a:t>
            </a:r>
            <a:r>
              <a:rPr lang="cs-CZ" dirty="0"/>
              <a:t> je ideální pomocník pro </a:t>
            </a:r>
            <a:r>
              <a:rPr lang="cs-CZ" dirty="0" err="1"/>
              <a:t>Security</a:t>
            </a:r>
            <a:r>
              <a:rPr lang="cs-CZ" dirty="0"/>
              <a:t> či </a:t>
            </a:r>
            <a:r>
              <a:rPr lang="cs-CZ" dirty="0" err="1"/>
              <a:t>Operation</a:t>
            </a:r>
            <a:r>
              <a:rPr lang="cs-CZ" dirty="0"/>
              <a:t> Managera.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dirty="0"/>
              <a:t>Místo sledování dat sledujte informace!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9B2D-12EF-40EF-BB5B-938558E6763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9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InfoSecurity</a:t>
            </a:r>
            <a:r>
              <a:rPr lang="cs-CZ" dirty="0"/>
              <a:t> </a:t>
            </a:r>
            <a:r>
              <a:rPr lang="cs-CZ" dirty="0" err="1"/>
              <a:t>Magazine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Hacker </a:t>
            </a:r>
            <a:r>
              <a:rPr lang="cs-CZ" dirty="0" err="1"/>
              <a:t>News</a:t>
            </a:r>
            <a:endParaRPr lang="cs-CZ" dirty="0"/>
          </a:p>
          <a:p>
            <a:r>
              <a:rPr lang="cs-CZ" dirty="0" err="1"/>
              <a:t>Slashdot</a:t>
            </a:r>
            <a:endParaRPr lang="cs-CZ" dirty="0"/>
          </a:p>
          <a:p>
            <a:r>
              <a:rPr lang="cs-CZ" dirty="0"/>
              <a:t>Lupa</a:t>
            </a:r>
          </a:p>
          <a:p>
            <a:r>
              <a:rPr lang="cs-CZ" dirty="0" err="1"/>
              <a:t>Root</a:t>
            </a:r>
            <a:endParaRPr lang="en-GB" dirty="0"/>
          </a:p>
          <a:p>
            <a:r>
              <a:rPr lang="en-GB"/>
              <a:t>PC Revue</a:t>
            </a:r>
            <a:endParaRPr lang="cs-CZ" dirty="0"/>
          </a:p>
          <a:p>
            <a:endParaRPr lang="cs-CZ" dirty="0"/>
          </a:p>
          <a:p>
            <a:r>
              <a:rPr lang="cs-CZ" dirty="0"/>
              <a:t>Plno nezajímavého, mraky reklam…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9B2D-12EF-40EF-BB5B-938558E6763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4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přes využití čteček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veřejným webu najdete toto: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množství informací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nestrukturované informace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 pes jiná ves…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9B2D-12EF-40EF-BB5B-938558E6763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00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Nabízím Vám alternativu – </a:t>
            </a:r>
            <a:r>
              <a:rPr lang="cs-CZ" dirty="0" err="1"/>
              <a:t>ThreatGuard</a:t>
            </a:r>
            <a:r>
              <a:rPr lang="cs-CZ" dirty="0"/>
              <a:t>. Co to je </a:t>
            </a:r>
            <a:r>
              <a:rPr lang="cs-CZ" dirty="0" err="1"/>
              <a:t>ThreatGuard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TG je unikátní služba, která za Vás </a:t>
            </a:r>
            <a:r>
              <a:rPr lang="cs-CZ" b="1" dirty="0"/>
              <a:t>sleduje aktuální vývoj hrozeb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ICT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Cílem TG je odfiltrovat zbytečný šum </a:t>
            </a:r>
            <a:r>
              <a:rPr lang="cs-CZ" dirty="0"/>
              <a:t>množství irelevantních informací pro ochranu firemní infrastruktury. Vše srozumitelně popsat a opatřit doporučeními, třeba i na úrovni konfigurací nebo </a:t>
            </a:r>
            <a:r>
              <a:rPr lang="cs-CZ" dirty="0" err="1"/>
              <a:t>workaroundů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Mimo zranitelnosti systémů se zajímá 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malware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phishing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ransomware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vč. různých rozšíření např. webových prohlížečů, atd. </a:t>
            </a:r>
          </a:p>
          <a:p>
            <a:r>
              <a:rPr lang="cs-CZ" dirty="0"/>
              <a:t>Mírou rizikovosti ohodnotí relevantní hrozby, připraví nápravná opatření, a značně urychlí akceschopnost.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/>
              <a:t>(</a:t>
            </a:r>
            <a:r>
              <a:rPr lang="cs-CZ" i="1" dirty="0" err="1"/>
              <a:t>click</a:t>
            </a:r>
            <a:r>
              <a:rPr lang="cs-CZ" i="1" dirty="0"/>
              <a:t>)</a:t>
            </a:r>
            <a:r>
              <a:rPr lang="cs-CZ" dirty="0"/>
              <a:t> Proto tuto službu nazýváme také "</a:t>
            </a:r>
            <a:r>
              <a:rPr lang="cs-CZ" b="1" dirty="0"/>
              <a:t>Virtuální bezpečnostní analytik</a:t>
            </a:r>
            <a:r>
              <a:rPr lang="cs-CZ" dirty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35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/>
              <a:t>Aby klient dostal správné informace, důležitou součástí služby na pozadí jsou zdroje informací, ze kterých vycházíme.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Zdroje informací jsou v podobě aktuálního seznamu jedním z know-how služby.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Tým expertů denně sumarizuje aktuální hrozby z desítek pečlivě vybraných a ověřených zdrojů a vyhodnocuje jejich relevantnost pro prostředí organizací v našem regionu, především ČR a SR. </a:t>
            </a:r>
          </a:p>
          <a:p>
            <a:r>
              <a:rPr lang="cs-CZ" dirty="0"/>
              <a:t>Seznam zdrojů je průběžně modifikován. Doplňujeme nové zdroje a často některé musíme vyřadit pro neaktuálnost a </a:t>
            </a:r>
            <a:r>
              <a:rPr lang="cs-CZ" dirty="0" err="1"/>
              <a:t>znovuinformování</a:t>
            </a:r>
            <a:r>
              <a:rPr lang="cs-CZ" dirty="0"/>
              <a:t> o již zveřejněných informacích.</a:t>
            </a:r>
          </a:p>
          <a:p>
            <a:r>
              <a:rPr lang="cs-CZ" dirty="0"/>
              <a:t>Vyhledávání a úprava zdrojů informací je tak nikdy nekončící proces.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9B2D-12EF-40EF-BB5B-938558E676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45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Jak funguje </a:t>
            </a:r>
            <a:r>
              <a:rPr lang="cs-CZ" altLang="cs-CZ" dirty="0" err="1"/>
              <a:t>ThreatGuard</a:t>
            </a:r>
            <a:r>
              <a:rPr lang="cs-CZ" altLang="cs-CZ" dirty="0"/>
              <a:t>?</a:t>
            </a:r>
          </a:p>
          <a:p>
            <a:endParaRPr lang="cs-CZ" altLang="cs-CZ" dirty="0"/>
          </a:p>
          <a:p>
            <a:r>
              <a:rPr lang="cs-CZ" altLang="cs-CZ" dirty="0"/>
              <a:t>Pokud je hrozba relevantní</a:t>
            </a:r>
            <a:r>
              <a:rPr lang="en-US" altLang="cs-CZ" dirty="0"/>
              <a:t>,</a:t>
            </a:r>
            <a:r>
              <a:rPr lang="cs-CZ" altLang="cs-CZ" dirty="0"/>
              <a:t> </a:t>
            </a:r>
            <a:r>
              <a:rPr lang="cs-CZ" dirty="0"/>
              <a:t>srozumitelně </a:t>
            </a:r>
            <a:r>
              <a:rPr lang="cs-CZ" altLang="cs-CZ" dirty="0"/>
              <a:t>o ní informuje a současně pracuje na opatřeních ve formě vyhledání oprav a nebo </a:t>
            </a:r>
            <a:r>
              <a:rPr lang="cs-CZ" dirty="0"/>
              <a:t>doporučení na úrovni konfigurací či </a:t>
            </a:r>
            <a:r>
              <a:rPr lang="cs-CZ" dirty="0" err="1"/>
              <a:t>workaroundů</a:t>
            </a:r>
            <a:r>
              <a:rPr lang="cs-CZ" dirty="0"/>
              <a:t>.</a:t>
            </a:r>
          </a:p>
          <a:p>
            <a:r>
              <a:rPr lang="cs-CZ" dirty="0"/>
              <a:t>Proces zveřejnění hrozeb je nastaven tak, aby informace o existenci hrozby byly zveřejněny co nejrychleji po ověření vstupních podmínek. Vyhodnocování a zveřejnění probíhá přímo Analytikem, abychom eliminovali zpoždění způsobené schvalovacím procesem. Hrozby jsou zpětně kontrolovány dalšími členy týmu, kteří případně mohou navrhnout jejich stažení nebo přepracování.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55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Vlastní zpracování hrozeb řeší relevantnost, technickou využitelnost a v neposlední řadě aktuálnost.</a:t>
            </a:r>
          </a:p>
          <a:p>
            <a:r>
              <a:rPr lang="cs-CZ" altLang="cs-CZ" dirty="0"/>
              <a:t>Jak funguje </a:t>
            </a:r>
            <a:r>
              <a:rPr lang="cs-CZ" altLang="cs-CZ" dirty="0" err="1"/>
              <a:t>ThreatGuard</a:t>
            </a:r>
            <a:r>
              <a:rPr lang="cs-CZ" altLang="cs-CZ" dirty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Několikrát denně tým sumarizuje aktuální hrozby z desítek pečlivě vybraných a ověřených zdrojů a vyhodnocuje jejich relevantnost.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cs-CZ" dirty="0"/>
              <a:t>Analytici se zajímají o hrozby pro prostředí organizací a jejich aktiv mimo domácí zařízení či SOHO. V úvahu připadá region ČR a SR, EU či globální. </a:t>
            </a:r>
            <a:r>
              <a:rPr lang="cs-CZ" dirty="0">
                <a:effectLst/>
              </a:rPr>
              <a:t>Jakákoliv globální hrozba nebo lokální </a:t>
            </a:r>
            <a:r>
              <a:rPr lang="cs-CZ" dirty="0" err="1">
                <a:effectLst/>
              </a:rPr>
              <a:t>malwarová</a:t>
            </a:r>
            <a:r>
              <a:rPr lang="cs-CZ" dirty="0">
                <a:effectLst/>
              </a:rPr>
              <a:t>/</a:t>
            </a:r>
            <a:r>
              <a:rPr lang="cs-CZ" dirty="0" err="1">
                <a:effectLst/>
              </a:rPr>
              <a:t>phishingová</a:t>
            </a:r>
            <a:r>
              <a:rPr lang="cs-CZ" dirty="0">
                <a:effectLst/>
              </a:rPr>
              <a:t> kampaň je relevantní.</a:t>
            </a:r>
            <a:endParaRPr lang="cs-CZ" alt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Analytik se zajímá, zda jde jen o teoretický koncept a nebo o opravdovou hrozbu, např. již zaznamenaný </a:t>
            </a:r>
            <a:r>
              <a:rPr lang="cs-CZ" dirty="0" err="1"/>
              <a:t>exploit</a:t>
            </a:r>
            <a:r>
              <a:rPr lang="cs-CZ" dirty="0"/>
              <a:t>. </a:t>
            </a:r>
            <a:r>
              <a:rPr lang="cs-CZ" dirty="0">
                <a:effectLst/>
              </a:rPr>
              <a:t>Existence zranitelnosti, pro kterou není známá forma aplikovatelného zneužití, nepovažujeme za podstatnou a zranitelnost do </a:t>
            </a:r>
            <a:r>
              <a:rPr lang="cs-CZ" dirty="0" err="1">
                <a:effectLst/>
              </a:rPr>
              <a:t>ThreatGuard</a:t>
            </a:r>
            <a:r>
              <a:rPr lang="cs-CZ" dirty="0">
                <a:effectLst/>
              </a:rPr>
              <a:t> nezařadíme. Naopak zveřejnění </a:t>
            </a:r>
            <a:r>
              <a:rPr lang="cs-CZ" dirty="0" err="1">
                <a:effectLst/>
              </a:rPr>
              <a:t>exploitu</a:t>
            </a:r>
            <a:r>
              <a:rPr lang="cs-CZ" dirty="0">
                <a:effectLst/>
              </a:rPr>
              <a:t> nebo zdokumentované pokusy o zneužití určité zranitelnosti je pro nás signál, že je nutné se hrozbou zabývat.</a:t>
            </a:r>
          </a:p>
          <a:p>
            <a:r>
              <a:rPr lang="cs-CZ" altLang="cs-CZ" dirty="0"/>
              <a:t>Pokud je hrozba aktuální a relevantní</a:t>
            </a:r>
            <a:r>
              <a:rPr lang="en-US" altLang="cs-CZ" dirty="0"/>
              <a:t>,</a:t>
            </a:r>
            <a:r>
              <a:rPr lang="cs-CZ" altLang="cs-CZ" dirty="0"/>
              <a:t> </a:t>
            </a:r>
            <a:r>
              <a:rPr lang="cs-CZ" dirty="0"/>
              <a:t>srozumitelně </a:t>
            </a:r>
            <a:r>
              <a:rPr lang="cs-CZ" altLang="cs-CZ" dirty="0"/>
              <a:t>o ní informuje a současně pracuje na opatřeních ve formě vyhledání oprav a nebo </a:t>
            </a:r>
            <a:r>
              <a:rPr lang="cs-CZ" dirty="0"/>
              <a:t>doporučení na úrovni konfigurací či </a:t>
            </a:r>
            <a:r>
              <a:rPr lang="cs-CZ" dirty="0" err="1"/>
              <a:t>workaroundů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Proces zveřejnění hrozeb je nastaven tak, aby informace o existenci hrozby byly zveřejněny co nejrychleji po ověření vstupních podmínek. Vyhodnocování a zveřejnění probíhá přímo Analytikem, abychom eliminovali zpoždění způsobené schvalovacím procesem. Hrozby jsou zpětně kontrolovány dalšími členy týmu, kteří případně mohou navrhnout jejich stažení nebo přepracování.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65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Konsolidované informace </a:t>
            </a:r>
            <a:r>
              <a:rPr lang="cs-CZ" b="0" dirty="0"/>
              <a:t>se k</a:t>
            </a:r>
            <a:r>
              <a:rPr lang="en-GB" b="0" dirty="0"/>
              <a:t>e </a:t>
            </a:r>
            <a:r>
              <a:rPr lang="cs-CZ" b="0" dirty="0"/>
              <a:t>klientům </a:t>
            </a:r>
            <a:r>
              <a:rPr lang="cs-CZ" b="0" dirty="0" err="1"/>
              <a:t>ThreatGuardu</a:t>
            </a:r>
            <a:r>
              <a:rPr lang="cs-CZ" b="0" dirty="0"/>
              <a:t> </a:t>
            </a:r>
            <a:r>
              <a:rPr lang="cs-CZ" dirty="0"/>
              <a:t>dostávají různou cestou.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Jena z nich je webová aplikace, která dává ucelený </a:t>
            </a:r>
            <a:r>
              <a:rPr lang="cs-CZ" b="1" dirty="0"/>
              <a:t>přehled o kritických a nebezpečných hrozbách </a:t>
            </a:r>
            <a:r>
              <a:rPr lang="cs-CZ" dirty="0"/>
              <a:t>pro Vaše technologie.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Nezabýváme se např. zranitelnostmi domácích routerů, soukromých blogovacích platforem, herních systémů, apod.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potaz bereme </a:t>
            </a:r>
            <a:r>
              <a:rPr lang="cs-CZ" b="1" dirty="0"/>
              <a:t>hrozby týkající se firemního použití</a:t>
            </a:r>
            <a:r>
              <a:rPr lang="cs-CZ" dirty="0"/>
              <a:t>, jako jsou Aplikační servery,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Directory</a:t>
            </a:r>
            <a:r>
              <a:rPr lang="cs-CZ" dirty="0"/>
              <a:t>, Linuxové servery, Aktivní prvky, apod.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Přehled je doplněn o náhled stručného popisu, kdy k detailnímu se dostaneme otevřením po kliknutí na konkrétní hrozbu.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cestou, jak se k Vám dostanou TG informace je mobilní přístup. </a:t>
            </a:r>
          </a:p>
          <a:p>
            <a:r>
              <a:rPr lang="cs-CZ" dirty="0"/>
              <a:t>Všechny hrozby i opatření lze procházet z mobilů a využít čas například při čekání než Vám donesou oběd a nebo ve vlaku</a:t>
            </a:r>
            <a:r>
              <a:rPr lang="en-US" dirty="0"/>
              <a:t> a pod.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CE25-77F8-45D9-B1C0-6A8B7B589AB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18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7704000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4752000"/>
            <a:ext cx="7704000" cy="136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2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C79-72AC-433B-BB18-FDC917B71B02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E94-ECBC-477D-AD8B-B6DE5575F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9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4752529"/>
          </a:xfrm>
        </p:spPr>
        <p:txBody>
          <a:bodyPr/>
          <a:lstStyle>
            <a:lvl1pPr>
              <a:defRPr sz="2400"/>
            </a:lvl1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C79-72AC-433B-BB18-FDC917B71B02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E94-ECBC-477D-AD8B-B6DE5575F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13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06900"/>
            <a:ext cx="8208912" cy="1362075"/>
          </a:xfrm>
        </p:spPr>
        <p:txBody>
          <a:bodyPr anchor="ctr">
            <a:normAutofit/>
          </a:bodyPr>
          <a:lstStyle>
            <a:lvl1pPr algn="l">
              <a:defRPr sz="32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2089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C79-72AC-433B-BB18-FDC917B71B02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E94-ECBC-477D-AD8B-B6DE5575F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04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C79-72AC-433B-BB18-FDC917B71B02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E94-ECBC-477D-AD8B-B6DE5575F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49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C79-72AC-433B-BB18-FDC917B71B02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E94-ECBC-477D-AD8B-B6DE5575F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94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3008313" cy="1162050"/>
          </a:xfrm>
        </p:spPr>
        <p:txBody>
          <a:bodyPr anchor="ctr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5488" y="1124744"/>
            <a:ext cx="4932976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2564904"/>
            <a:ext cx="3008313" cy="33123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C79-72AC-433B-BB18-FDC917B71B02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E94-ECBC-477D-AD8B-B6DE5575F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39552" y="1124744"/>
            <a:ext cx="8208912" cy="425005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5517232"/>
            <a:ext cx="8208912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C79-72AC-433B-BB18-FDC917B71B02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E94-ECBC-477D-AD8B-B6DE5575F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64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C79-72AC-433B-BB18-FDC917B71B02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E94-ECBC-477D-AD8B-B6DE5575F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68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528392" y="72008"/>
            <a:ext cx="5220072" cy="6926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8208912" cy="47525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Kliknutím lze upravit styly předlohy textu.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Druhá úroveň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Třetí úroveň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Čtvrtá úroveň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672" y="6088211"/>
            <a:ext cx="108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E6E6E"/>
                </a:solidFill>
              </a:defRPr>
            </a:lvl1pPr>
          </a:lstStyle>
          <a:p>
            <a:fld id="{D50E2C79-72AC-433B-BB18-FDC917B71B02}" type="datetimeFigureOut">
              <a:rPr lang="cs-CZ" smtClean="0"/>
              <a:pPr/>
              <a:t>06.05.2020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35696" y="6088211"/>
            <a:ext cx="56166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6E6E6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8464" y="6088211"/>
            <a:ext cx="108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E6E6E"/>
                </a:solidFill>
              </a:defRPr>
            </a:lvl1pPr>
          </a:lstStyle>
          <a:p>
            <a:fld id="{A2190E94-ECBC-477D-AD8B-B6DE5575FCF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96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 baseline="0">
          <a:solidFill>
            <a:srgbClr val="C30014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l"/>
        <a:tabLst/>
        <a:defRPr sz="2000" kern="1200">
          <a:solidFill>
            <a:srgbClr val="6E6E6E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99CC"/>
        </a:buClr>
        <a:buSzTx/>
        <a:buFont typeface="Wingdings" pitchFamily="2" charset="2"/>
        <a:buChar char="l"/>
        <a:tabLst/>
        <a:defRPr sz="2000" kern="1200">
          <a:solidFill>
            <a:srgbClr val="6E6E6E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007D"/>
        </a:buClr>
        <a:buSzTx/>
        <a:buFont typeface="Wingdings" pitchFamily="2" charset="2"/>
        <a:buChar char="l"/>
        <a:tabLst/>
        <a:defRPr sz="2000" kern="1200">
          <a:solidFill>
            <a:srgbClr val="6E6E6E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99CC"/>
        </a:buClr>
        <a:buSzTx/>
        <a:buFont typeface="Wingdings" pitchFamily="2" charset="2"/>
        <a:buChar char="l"/>
        <a:tabLst/>
        <a:defRPr sz="1600" kern="1200">
          <a:solidFill>
            <a:srgbClr val="6E6E6E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007D"/>
        </a:buClr>
        <a:buSzTx/>
        <a:buFont typeface="Wingdings" pitchFamily="2" charset="2"/>
        <a:buChar char="l"/>
        <a:tabLst/>
        <a:defRPr sz="2000" kern="1200">
          <a:solidFill>
            <a:srgbClr val="6E6E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tehl&#237;k|ondrej.stehlik@soledpro.cz" TargetMode="External"/><Relationship Id="rId2" Type="http://schemas.openxmlformats.org/officeDocument/2006/relationships/hyperlink" Target="mailto:jiri.salek@soledpr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ThreatGuard</a:t>
            </a:r>
            <a:r>
              <a:rPr lang="cs-CZ" dirty="0"/>
              <a:t> 3.0</a:t>
            </a:r>
            <a:r>
              <a:rPr lang="en-GB" dirty="0"/>
              <a:t/>
            </a:r>
            <a:br>
              <a:rPr lang="en-GB" dirty="0"/>
            </a:br>
            <a:r>
              <a:rPr lang="cs-CZ" sz="3200" dirty="0"/>
              <a:t>S námi není žádná IT hrozba problém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9" y="404664"/>
            <a:ext cx="439315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6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="" xmlns:a16="http://schemas.microsoft.com/office/drawing/2014/main" id="{A0480518-262D-4E50-9198-E1B611AE1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Hrozba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="" xmlns:a16="http://schemas.microsoft.com/office/drawing/2014/main" id="{0DBC3531-3DF1-45F3-B8A8-97648BFA8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Každá hrozba má svůj strukturovaný záznam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7D53AEA2-C95C-4BDC-9666-60D98B70C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1484784"/>
            <a:ext cx="6750496" cy="49705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5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="" xmlns:a16="http://schemas.microsoft.com/office/drawing/2014/main" id="{E024CA19-6BBC-4F4B-A022-2B2303A0B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Opatření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="" xmlns:a16="http://schemas.microsoft.com/office/drawing/2014/main" id="{008F51A5-F9FD-4FF5-BB37-D3A47C33A0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Opatření jsou přiřazována hrozbám a udržována a aktuální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4E764045-BCD9-44A3-BD3E-C8F90A2B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41744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9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="" xmlns:a16="http://schemas.microsoft.com/office/drawing/2014/main" id="{12614570-7A8A-4EAE-8C23-ADBE527E3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Opatření - konfigurace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="" xmlns:a16="http://schemas.microsoft.com/office/drawing/2014/main" id="{5232A00A-3F84-4AF7-A014-46CF49F2F6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Opatření včetně konfigurace známých nástrojů</a:t>
            </a:r>
          </a:p>
          <a:p>
            <a:r>
              <a:rPr lang="cs-CZ" altLang="cs-CZ"/>
              <a:t>Informace o úrovni otestování opatření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3974584D-BFB7-45D8-BEA9-6098C1C6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80"/>
            <a:ext cx="9144000" cy="414337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28C44ADB-280D-4DF2-B636-5AC5C56D14E5}"/>
              </a:ext>
            </a:extLst>
          </p:cNvPr>
          <p:cNvSpPr/>
          <p:nvPr/>
        </p:nvSpPr>
        <p:spPr>
          <a:xfrm>
            <a:off x="251520" y="4941168"/>
            <a:ext cx="57606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2D8BA1A3-87E1-4EFB-851F-CE66D1BA5EBD}"/>
              </a:ext>
            </a:extLst>
          </p:cNvPr>
          <p:cNvSpPr/>
          <p:nvPr/>
        </p:nvSpPr>
        <p:spPr>
          <a:xfrm>
            <a:off x="4773960" y="4437112"/>
            <a:ext cx="411852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3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="" xmlns:a16="http://schemas.microsoft.com/office/drawing/2014/main" id="{56A2A832-AD65-4934-8F58-96BA904F1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Filtry a notifikace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="" xmlns:a16="http://schemas.microsoft.com/office/drawing/2014/main" id="{996C740C-B5D8-4CDE-A07F-88C38BE7F8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Filtrace podle všech atributů (typ hrozby, dotčená aktiva, typ opatření, atd.)</a:t>
            </a:r>
          </a:p>
          <a:p>
            <a:r>
              <a:rPr lang="cs-CZ" altLang="cs-CZ" dirty="0" err="1"/>
              <a:t>Customizované</a:t>
            </a:r>
            <a:r>
              <a:rPr lang="cs-CZ" altLang="cs-CZ" dirty="0"/>
              <a:t> notifikace na hrozby a opatření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3903040B-20B7-4FE0-B0A9-541458A0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2044"/>
            <a:ext cx="4211960" cy="34383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6B3B2F29-3A2C-4557-A451-9D552DEF2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578" y="2852936"/>
            <a:ext cx="4846422" cy="36274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="" xmlns:a16="http://schemas.microsoft.com/office/drawing/2014/main" id="{DF149DDD-DC36-4997-BD4B-723F9E639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9872" y="321438"/>
            <a:ext cx="5508104" cy="515274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Má </a:t>
            </a:r>
            <a:r>
              <a:rPr lang="cs-CZ" altLang="cs-CZ" dirty="0" err="1"/>
              <a:t>ThreatGuard</a:t>
            </a:r>
            <a:r>
              <a:rPr lang="cs-CZ" altLang="cs-CZ" dirty="0"/>
              <a:t> smysl?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="" xmlns:a16="http://schemas.microsoft.com/office/drawing/2014/main" id="{50C4BE16-7DAC-4DC5-9BDE-951783DCCB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Kritické hrozby za předchozí dva kvartály (Q3 a Q4) v roce 2019</a:t>
            </a:r>
          </a:p>
          <a:p>
            <a:pPr lvl="1"/>
            <a:r>
              <a:rPr lang="cs-CZ" altLang="cs-CZ" dirty="0"/>
              <a:t>celkem 253 hrozeb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="" xmlns:a16="http://schemas.microsoft.com/office/drawing/2014/main" id="{B4C0BE5B-8A19-4D62-B06E-F0A14445C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334902"/>
              </p:ext>
            </p:extLst>
          </p:nvPr>
        </p:nvGraphicFramePr>
        <p:xfrm>
          <a:off x="1631504" y="1556792"/>
          <a:ext cx="75124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ulka 1">
            <a:extLst>
              <a:ext uri="{FF2B5EF4-FFF2-40B4-BE49-F238E27FC236}">
                <a16:creationId xmlns="" xmlns:a16="http://schemas.microsoft.com/office/drawing/2014/main" id="{0048C197-70DC-4838-A493-0FC3C72F5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10621"/>
              </p:ext>
            </p:extLst>
          </p:nvPr>
        </p:nvGraphicFramePr>
        <p:xfrm>
          <a:off x="539552" y="2420888"/>
          <a:ext cx="2867025" cy="2667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="" xmlns:a16="http://schemas.microsoft.com/office/drawing/2014/main" val="1211336975"/>
                    </a:ext>
                  </a:extLst>
                </a:gridCol>
                <a:gridCol w="1076325">
                  <a:extLst>
                    <a:ext uri="{9D8B030D-6E8A-4147-A177-3AD203B41FA5}">
                      <a16:colId xmlns="" xmlns:a16="http://schemas.microsoft.com/office/drawing/2014/main" val="2747701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Hrozba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Počet </a:t>
                      </a:r>
                      <a:r>
                        <a:rPr lang="sk-SK" sz="1000" dirty="0" err="1">
                          <a:effectLst/>
                        </a:rPr>
                        <a:t>výskytů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30627930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Arbitrary Code Execution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95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1282592579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Authentication Bypass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12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349584056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Buffer Overflow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12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95601891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Denial of Service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38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174959399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Information Exposure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15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114990939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Out-of-bounds Read / Write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21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408760139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Privilege Escalation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24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147113046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SQL Injection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4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48737591"/>
                  </a:ext>
                </a:extLst>
              </a:tr>
              <a:tr h="224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Other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32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273757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Celkový </a:t>
                      </a:r>
                      <a:r>
                        <a:rPr lang="sk-SK" sz="1000" dirty="0" err="1">
                          <a:effectLst/>
                        </a:rPr>
                        <a:t>součet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253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290433295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1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C54BC08-5BBB-402E-A47A-0A8EC9AF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přináší </a:t>
            </a:r>
            <a:r>
              <a:rPr lang="cs-CZ" dirty="0" err="1"/>
              <a:t>ThreatGuard</a:t>
            </a:r>
            <a:r>
              <a:rPr lang="cs-CZ" dirty="0"/>
              <a:t> 3.0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F8E2158-BC8A-4C96-8F24-39D11E058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5256584"/>
          </a:xfrm>
        </p:spPr>
        <p:txBody>
          <a:bodyPr>
            <a:normAutofit fontScale="92500" lnSpcReduction="20000"/>
          </a:bodyPr>
          <a:lstStyle/>
          <a:p>
            <a:pPr lvl="0"/>
            <a:endParaRPr lang="cs-CZ" b="1" dirty="0"/>
          </a:p>
          <a:p>
            <a:pPr lvl="0"/>
            <a:r>
              <a:rPr lang="cs-CZ" b="1" dirty="0"/>
              <a:t>Rozhraní pro integraci do dalších systémů </a:t>
            </a:r>
            <a:r>
              <a:rPr lang="cs-CZ" dirty="0"/>
              <a:t>(SIEM, SOC, SOAR, apod.)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Rozšířené možnosti filtrování </a:t>
            </a:r>
            <a:r>
              <a:rPr lang="cs-CZ" dirty="0"/>
              <a:t>– fulltextové vyhledávání nad celou databází hrozeb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Rozšíření datových zdrojů hrozeb </a:t>
            </a:r>
            <a:r>
              <a:rPr lang="cs-CZ" dirty="0"/>
              <a:t>- CSIRT ČR 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HTML5 notifikace </a:t>
            </a:r>
            <a:r>
              <a:rPr lang="cs-CZ" dirty="0"/>
              <a:t>– jednoduché upozornění na Vašem mobilním telefonu, tabletu, notebooku apod.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Funkce </a:t>
            </a:r>
            <a:r>
              <a:rPr lang="cs-CZ" b="1" dirty="0"/>
              <a:t>"Exportovat hrozbu do PDF„</a:t>
            </a:r>
          </a:p>
          <a:p>
            <a:pPr marL="0" lvl="0" indent="0">
              <a:buNone/>
            </a:pPr>
            <a:endParaRPr lang="cs-CZ" b="1" dirty="0"/>
          </a:p>
          <a:p>
            <a:r>
              <a:rPr lang="cs-CZ" b="1" dirty="0"/>
              <a:t>Kompletní úprava GUI a zobrazování hrozeb</a:t>
            </a:r>
          </a:p>
          <a:p>
            <a:pPr marL="0" indent="0">
              <a:buNone/>
            </a:pPr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6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1C341FF-14C6-468C-947F-3ED047E2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Integrace skrze API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D5EB8B8-9E73-4A79-85E2-FCEF83C7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3"/>
            <a:ext cx="8280920" cy="5112569"/>
          </a:xfrm>
        </p:spPr>
        <p:txBody>
          <a:bodyPr>
            <a:normAutofit/>
          </a:bodyPr>
          <a:lstStyle/>
          <a:p>
            <a:r>
              <a:rPr lang="cs-CZ" dirty="0"/>
              <a:t>Rozhraní pro integraci do dalších systémů (SIEM, SOC, SOAR, apod.)</a:t>
            </a:r>
          </a:p>
          <a:p>
            <a:pPr lvl="1"/>
            <a:r>
              <a:rPr lang="cs-CZ" dirty="0"/>
              <a:t>Unikátní URL adresa</a:t>
            </a:r>
          </a:p>
          <a:p>
            <a:pPr lvl="2"/>
            <a:r>
              <a:rPr lang="en-US" dirty="0"/>
              <a:t>Na </a:t>
            </a:r>
            <a:r>
              <a:rPr lang="en-US" dirty="0" err="1"/>
              <a:t>této</a:t>
            </a:r>
            <a:r>
              <a:rPr lang="en-US" dirty="0"/>
              <a:t> URL</a:t>
            </a:r>
            <a:r>
              <a:rPr lang="cs-CZ" dirty="0"/>
              <a:t> adrese jsou hrozby</a:t>
            </a:r>
            <a:r>
              <a:rPr lang="en-US" dirty="0"/>
              <a:t> </a:t>
            </a:r>
            <a:r>
              <a:rPr lang="en-US" dirty="0" err="1"/>
              <a:t>dostupn</a:t>
            </a:r>
            <a:r>
              <a:rPr lang="cs-CZ" dirty="0"/>
              <a:t>é v XML</a:t>
            </a:r>
          </a:p>
          <a:p>
            <a:pPr lvl="2"/>
            <a:r>
              <a:rPr lang="cs-CZ" dirty="0"/>
              <a:t>T</a:t>
            </a:r>
            <a:r>
              <a:rPr lang="en-US" dirty="0" err="1"/>
              <a:t>ento</a:t>
            </a:r>
            <a:r>
              <a:rPr lang="en-US" dirty="0"/>
              <a:t> </a:t>
            </a:r>
            <a:r>
              <a:rPr lang="en-US" dirty="0" err="1"/>
              <a:t>soubor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straně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/>
              <a:t>aktualiz</a:t>
            </a:r>
            <a:r>
              <a:rPr lang="cs-CZ" dirty="0" err="1"/>
              <a:t>uje</a:t>
            </a:r>
            <a:r>
              <a:rPr lang="cs-CZ" dirty="0"/>
              <a:t> </a:t>
            </a:r>
            <a:r>
              <a:rPr lang="en-US" dirty="0"/>
              <a:t>2x </a:t>
            </a:r>
            <a:r>
              <a:rPr lang="en-US" dirty="0" err="1"/>
              <a:t>denně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0545BC0-0CEA-4400-91A4-6CE214CD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19022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CF6024E-0914-4056-AC4C-C352BF91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9144000" cy="39202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579D54-03F9-4B01-8B87-F6B79F84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Rozšířené možnosti filtrování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4DB240B-06C2-46EC-A556-96884C733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Rozšířené možnosti filtrování</a:t>
            </a:r>
          </a:p>
          <a:p>
            <a:pPr lvl="1"/>
            <a:r>
              <a:rPr lang="cs-CZ" dirty="0"/>
              <a:t>Fulltextové vyhledávání</a:t>
            </a:r>
          </a:p>
          <a:p>
            <a:pPr lvl="1"/>
            <a:r>
              <a:rPr lang="cs-CZ" dirty="0"/>
              <a:t>Multiselect vyhledávání s možností našeptávání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DDF2DE1-50D7-467F-9CFD-44B50950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" y="2319022"/>
            <a:ext cx="4274049" cy="41845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000AFEE-8394-46D0-BC92-C1AC8FE3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129938"/>
            <a:ext cx="4850113" cy="334047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B52496ED-9277-493B-8126-7E01925BF45A}"/>
              </a:ext>
            </a:extLst>
          </p:cNvPr>
          <p:cNvSpPr/>
          <p:nvPr/>
        </p:nvSpPr>
        <p:spPr>
          <a:xfrm>
            <a:off x="9919" y="3323868"/>
            <a:ext cx="4274049" cy="3146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DD8D6A9-15E8-4095-9AD6-BD60C37A0583}"/>
              </a:ext>
            </a:extLst>
          </p:cNvPr>
          <p:cNvSpPr/>
          <p:nvPr/>
        </p:nvSpPr>
        <p:spPr>
          <a:xfrm>
            <a:off x="7308304" y="3429000"/>
            <a:ext cx="182577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78331E-5D56-463A-8954-2A0A3AAE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CSIRT.CZ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BA1587E-1E93-48DB-B194-FB42BCB9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z CSIRT ČR přímo v </a:t>
            </a:r>
            <a:r>
              <a:rPr lang="cs-CZ" dirty="0" err="1"/>
              <a:t>ThreatGuard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84A42C0-D9BB-4721-8651-935B4755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0" y="1772816"/>
            <a:ext cx="8639175" cy="46482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B3D38970-D7A4-4362-87E1-2DEF817F6235}"/>
              </a:ext>
            </a:extLst>
          </p:cNvPr>
          <p:cNvSpPr/>
          <p:nvPr/>
        </p:nvSpPr>
        <p:spPr>
          <a:xfrm>
            <a:off x="7884368" y="5085184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2CC16E9-C6EF-4BCE-B60D-5D0C1D37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7" y="1612475"/>
            <a:ext cx="6515384" cy="48076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720AA95-95AA-48E6-82FD-76F70BF9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HTML5 notifikace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A353724-5D31-4608-80EE-FC1ADEB3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Upozornění na nové hrozby – skrze webový prohlížeč pro mobilní zařízení, tak i PC</a:t>
            </a:r>
          </a:p>
          <a:p>
            <a:pPr lvl="1"/>
            <a:r>
              <a:rPr lang="cs-CZ" dirty="0"/>
              <a:t>Podpora Android, iOS, macOS, Windows</a:t>
            </a:r>
          </a:p>
          <a:p>
            <a:pPr lvl="1"/>
            <a:r>
              <a:rPr lang="cs-CZ" dirty="0"/>
              <a:t>Notifikace v ČJ i AJ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1E68A93-574D-4E08-8578-025DAE5B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8645"/>
            <a:ext cx="9036496" cy="18619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5CA66475-9E65-4D21-9899-8D0BC7DCB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37" y="4298290"/>
            <a:ext cx="9144000" cy="21300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9EAC1E5-81BF-4952-88DC-B6BF19864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00" y="2132856"/>
            <a:ext cx="1998863" cy="433086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B796BEF6-CD49-4A0F-9BAA-D26625086EAF}"/>
              </a:ext>
            </a:extLst>
          </p:cNvPr>
          <p:cNvSpPr/>
          <p:nvPr/>
        </p:nvSpPr>
        <p:spPr>
          <a:xfrm>
            <a:off x="4644008" y="5085184"/>
            <a:ext cx="184316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FD27B5B-431B-4617-9C15-E06D96FD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Aktuální informace o hrozbách v 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6A1333F-6718-421B-BA6B-B89455C0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5018F755-0B81-450B-A000-0FCC9FAD0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24744"/>
            <a:ext cx="4448318" cy="4255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D95DD6A-1972-4C45-BC29-4072E8A53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555648"/>
            <a:ext cx="5611555" cy="421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B85406C9-1328-4A64-9C84-D92F15A4C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00" y="1978364"/>
            <a:ext cx="4803697" cy="425894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800F424-852F-45B9-A1E8-D1A2BCA15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2636912"/>
            <a:ext cx="5292080" cy="32916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9C0AA9EE-06C4-4839-96D9-C85E78E2E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8" y="3140968"/>
            <a:ext cx="4932040" cy="32245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FC660846-45AE-4294-8A48-8275237D2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3645024"/>
            <a:ext cx="4156130" cy="28165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1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161B06E-063F-4622-A69B-FF3300B0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 detailu hrozby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EEBBD84F-45FB-4B60-B300-59FF528C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473" y="1052736"/>
            <a:ext cx="6552220" cy="534555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="" xmlns:a16="http://schemas.microsoft.com/office/drawing/2014/main" id="{BA646B8F-49C5-4362-BBE4-166EA94F00A3}"/>
              </a:ext>
            </a:extLst>
          </p:cNvPr>
          <p:cNvSpPr/>
          <p:nvPr/>
        </p:nvSpPr>
        <p:spPr>
          <a:xfrm>
            <a:off x="6012160" y="1052736"/>
            <a:ext cx="79653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863FF7D-6B8D-48F3-BB4F-4F31D4EB3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657" y="1052736"/>
            <a:ext cx="3883503" cy="54531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31ACA96D-31D7-41D9-8EBC-0F498B9AA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946" y="1068633"/>
            <a:ext cx="3776281" cy="53455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F1D0F353-2951-4B8C-879D-44FC31087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719" y="1052736"/>
            <a:ext cx="3776281" cy="535988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AD7E75E-8D00-4FBF-A64C-4CEF7EDB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možnosti zobrazení hrozeb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19400E22-A551-47B6-A857-59DCFB8B5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78" y="1844824"/>
            <a:ext cx="4434122" cy="45162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5DA563D-E183-40B1-A6CB-B69D7921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00" y="1844824"/>
            <a:ext cx="4496600" cy="451623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029A7173-227A-4A8C-9251-E0D1E1B3A1BD}"/>
              </a:ext>
            </a:extLst>
          </p:cNvPr>
          <p:cNvSpPr txBox="1"/>
          <p:nvPr/>
        </p:nvSpPr>
        <p:spPr>
          <a:xfrm>
            <a:off x="1015939" y="1380510"/>
            <a:ext cx="26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30014"/>
                </a:solidFill>
              </a:rPr>
              <a:t>Dlaždicové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C12E628-882F-40F8-8016-FC0835807AA7}"/>
              </a:ext>
            </a:extLst>
          </p:cNvPr>
          <p:cNvSpPr txBox="1"/>
          <p:nvPr/>
        </p:nvSpPr>
        <p:spPr>
          <a:xfrm>
            <a:off x="5581300" y="1384014"/>
            <a:ext cx="26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30014"/>
                </a:solidFill>
              </a:rPr>
              <a:t>Tabulkové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7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729A71-0F4E-4CF0-922E-020C11D9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</a:t>
            </a:r>
            <a:r>
              <a:rPr lang="cs-CZ" dirty="0" err="1"/>
              <a:t>ThreatGuard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AB02135-27E4-44F1-A0CB-C57254CE2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Ideální pomocník pro </a:t>
            </a:r>
            <a:r>
              <a:rPr lang="cs-CZ" dirty="0" err="1"/>
              <a:t>Security</a:t>
            </a:r>
            <a:r>
              <a:rPr lang="cs-CZ" dirty="0"/>
              <a:t> či </a:t>
            </a:r>
            <a:r>
              <a:rPr lang="cs-CZ" dirty="0" err="1"/>
              <a:t>Operation</a:t>
            </a:r>
            <a:r>
              <a:rPr lang="cs-CZ" dirty="0"/>
              <a:t> Managera.</a:t>
            </a:r>
          </a:p>
          <a:p>
            <a:pPr lvl="1"/>
            <a:r>
              <a:rPr lang="cs-CZ" dirty="0" err="1"/>
              <a:t>ThreatGuard</a:t>
            </a:r>
            <a:r>
              <a:rPr lang="cs-CZ" dirty="0"/>
              <a:t> poskytuje relevantní informace.</a:t>
            </a:r>
          </a:p>
          <a:p>
            <a:pPr lvl="1"/>
            <a:r>
              <a:rPr lang="cs-CZ" dirty="0" err="1"/>
              <a:t>ThreatGuard</a:t>
            </a:r>
            <a:r>
              <a:rPr lang="cs-CZ" dirty="0"/>
              <a:t> odfiltruje zbytečný šum.</a:t>
            </a:r>
          </a:p>
          <a:p>
            <a:pPr lvl="1"/>
            <a:r>
              <a:rPr lang="cs-CZ" dirty="0" err="1"/>
              <a:t>ThreatGuard</a:t>
            </a:r>
            <a:r>
              <a:rPr lang="cs-CZ" dirty="0"/>
              <a:t> popíše problém.</a:t>
            </a:r>
          </a:p>
          <a:p>
            <a:pPr lvl="1"/>
            <a:r>
              <a:rPr lang="cs-CZ" dirty="0" err="1"/>
              <a:t>ThreatGuard</a:t>
            </a:r>
            <a:r>
              <a:rPr lang="cs-CZ" dirty="0"/>
              <a:t> identifikuje nápravu.</a:t>
            </a:r>
          </a:p>
          <a:p>
            <a:pPr lvl="1"/>
            <a:r>
              <a:rPr lang="cs-CZ" dirty="0" err="1"/>
              <a:t>ThreatGuard</a:t>
            </a:r>
            <a:r>
              <a:rPr lang="cs-CZ" dirty="0"/>
              <a:t> zpracuje a případně i otestuje opatření.</a:t>
            </a:r>
          </a:p>
          <a:p>
            <a:pPr lvl="1"/>
            <a:r>
              <a:rPr lang="cs-CZ" dirty="0" err="1"/>
              <a:t>ThreatGuard</a:t>
            </a:r>
            <a:r>
              <a:rPr lang="cs-CZ" dirty="0"/>
              <a:t> umožňuje konzultace.</a:t>
            </a:r>
          </a:p>
          <a:p>
            <a:endParaRPr lang="cs-CZ" dirty="0"/>
          </a:p>
          <a:p>
            <a:r>
              <a:rPr lang="cs-CZ" dirty="0" err="1"/>
              <a:t>ThreatGuard</a:t>
            </a:r>
            <a:r>
              <a:rPr lang="cs-CZ" dirty="0"/>
              <a:t> šetří čas a peníze!</a:t>
            </a:r>
          </a:p>
          <a:p>
            <a:endParaRPr lang="cs-CZ" dirty="0"/>
          </a:p>
          <a:p>
            <a:r>
              <a:rPr lang="cs-CZ" dirty="0"/>
              <a:t>Ještě nemáte přístup? Kontaktujte obchodního zástupce!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58459129-C384-4BAE-8581-E04AD29D7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25" y="5877272"/>
            <a:ext cx="3549383" cy="6119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2" y="1412776"/>
            <a:ext cx="8208912" cy="6928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1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539552" y="5013176"/>
            <a:ext cx="8208912" cy="1196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Jiří Šálek</a:t>
            </a:r>
            <a:r>
              <a:rPr lang="en-US" dirty="0" smtClean="0">
                <a:solidFill>
                  <a:srgbClr val="C30014"/>
                </a:solidFill>
              </a:rPr>
              <a:t>|</a:t>
            </a:r>
            <a:r>
              <a:rPr lang="en-US" b="1" dirty="0">
                <a:solidFill>
                  <a:srgbClr val="C30014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hlinkClick r:id="rId2"/>
              </a:rPr>
              <a:t>jiri.salek@soledpro.cz</a:t>
            </a:r>
            <a:endParaRPr lang="cs-CZ" dirty="0" smtClean="0">
              <a:solidFill>
                <a:srgbClr val="C30014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Ondřej Stehlík</a:t>
            </a:r>
            <a:r>
              <a:rPr lang="en-US" dirty="0" smtClean="0">
                <a:solidFill>
                  <a:srgbClr val="C30014"/>
                </a:solidFill>
              </a:rPr>
              <a:t>|</a:t>
            </a:r>
            <a:r>
              <a:rPr lang="cs-CZ" b="1" dirty="0" smtClean="0">
                <a:solidFill>
                  <a:schemeClr val="tx1"/>
                </a:solidFill>
                <a:hlinkClick r:id="rId3"/>
              </a:rPr>
              <a:t>ondrej.stehlik@soledpro.cz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30014"/>
                </a:solidFill>
              </a:rPr>
              <a:t>www.</a:t>
            </a:r>
            <a:r>
              <a:rPr lang="cs-CZ" dirty="0" err="1">
                <a:solidFill>
                  <a:srgbClr val="C30014"/>
                </a:solidFill>
              </a:rPr>
              <a:t>soledpro</a:t>
            </a:r>
            <a:r>
              <a:rPr lang="en-US" dirty="0">
                <a:solidFill>
                  <a:srgbClr val="C30014"/>
                </a:solidFill>
              </a:rPr>
              <a:t>.</a:t>
            </a:r>
            <a:r>
              <a:rPr lang="en-US" dirty="0" err="1">
                <a:solidFill>
                  <a:srgbClr val="C30014"/>
                </a:solidFill>
              </a:rPr>
              <a:t>cz</a:t>
            </a:r>
            <a:endParaRPr lang="cs-CZ" dirty="0">
              <a:solidFill>
                <a:srgbClr val="C30014"/>
              </a:solidFill>
            </a:endParaRPr>
          </a:p>
          <a:p>
            <a:pPr marL="0" indent="0" algn="ctr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60" y="2276872"/>
            <a:ext cx="2743200" cy="23545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D742A3-A5B4-4064-A5AD-999B5DDC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Množství informací o hrozbách v 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49353D1-2B4D-4D59-93FF-1AD4E514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Velkém množství zpráv </a:t>
            </a:r>
          </a:p>
          <a:p>
            <a:r>
              <a:rPr lang="cs-CZ" dirty="0"/>
              <a:t>Nestrukturované informace</a:t>
            </a:r>
          </a:p>
          <a:p>
            <a:r>
              <a:rPr lang="cs-CZ" dirty="0"/>
              <a:t>Všemožný charakter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407D02B-E597-4B5D-9F2D-23F04DA8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3" y="2708920"/>
            <a:ext cx="7762875" cy="37353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4A8F3F-E7C5-4517-BD59-F20940B5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</a:t>
            </a:r>
            <a:r>
              <a:rPr lang="cs-CZ" dirty="0" err="1"/>
              <a:t>ThreatGuard</a:t>
            </a:r>
            <a:r>
              <a:rPr lang="cs-CZ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4354B2-E5FB-4BB4-AE0B-667B4D5B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ThreatGuard</a:t>
            </a:r>
            <a:r>
              <a:rPr lang="cs-CZ" dirty="0"/>
              <a:t> je zdroj informací!</a:t>
            </a:r>
          </a:p>
          <a:p>
            <a:pPr lvl="1"/>
            <a:r>
              <a:rPr lang="cs-CZ" altLang="cs-CZ" dirty="0"/>
              <a:t>Stále dostupná, aktuální a strukturovaná databáze hrozeb a opatření.</a:t>
            </a:r>
          </a:p>
          <a:p>
            <a:pPr lvl="1"/>
            <a:r>
              <a:rPr lang="cs-CZ" dirty="0"/>
              <a:t>Přehled kritických a nebezpečných hrozeb pro Vaše technologie, vč. rad a doporučení, jak se správně bránit.</a:t>
            </a:r>
          </a:p>
          <a:p>
            <a:endParaRPr lang="cs-CZ" dirty="0"/>
          </a:p>
          <a:p>
            <a:r>
              <a:rPr lang="cs-CZ" b="1" dirty="0"/>
              <a:t>Virtuální bezpečnostní analytik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A92AEDB-D378-483D-A18B-532BCE375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25" y="5877272"/>
            <a:ext cx="3549383" cy="6119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F52F12-80B0-4E54-8EC4-9571D563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F7E5E0D-6DEE-4FAB-8FCC-6D5130B1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5112568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Tým vyhodnocuje informace z různých zdrojů:</a:t>
            </a:r>
          </a:p>
          <a:p>
            <a:pPr lvl="1"/>
            <a:r>
              <a:rPr lang="cs-CZ" altLang="cs-CZ" dirty="0"/>
              <a:t>Webové stránky</a:t>
            </a:r>
          </a:p>
          <a:p>
            <a:pPr lvl="1"/>
            <a:r>
              <a:rPr lang="cs-CZ" altLang="cs-CZ" dirty="0"/>
              <a:t>Databáze </a:t>
            </a:r>
            <a:r>
              <a:rPr lang="cs-CZ" altLang="cs-CZ" dirty="0" err="1"/>
              <a:t>exploitů</a:t>
            </a:r>
            <a:endParaRPr lang="cs-CZ" altLang="cs-CZ" dirty="0"/>
          </a:p>
          <a:p>
            <a:pPr lvl="1"/>
            <a:r>
              <a:rPr lang="cs-CZ" altLang="cs-CZ" dirty="0"/>
              <a:t>Sociální sítě</a:t>
            </a:r>
          </a:p>
          <a:p>
            <a:pPr lvl="1"/>
            <a:r>
              <a:rPr lang="cs-CZ" altLang="cs-CZ" dirty="0" err="1"/>
              <a:t>Newsfeedy</a:t>
            </a:r>
            <a:r>
              <a:rPr lang="cs-CZ" altLang="cs-CZ" dirty="0"/>
              <a:t> vendorů</a:t>
            </a:r>
          </a:p>
          <a:p>
            <a:pPr lvl="1"/>
            <a:r>
              <a:rPr lang="cs-CZ" altLang="cs-CZ" dirty="0"/>
              <a:t>CSIRT týmy</a:t>
            </a:r>
          </a:p>
          <a:p>
            <a:pPr lvl="1"/>
            <a:r>
              <a:rPr lang="cs-CZ" altLang="cs-CZ" dirty="0" err="1"/>
              <a:t>Darkweb</a:t>
            </a:r>
            <a:endParaRPr lang="cs-CZ" altLang="cs-CZ" dirty="0"/>
          </a:p>
          <a:p>
            <a:pPr lvl="1"/>
            <a:r>
              <a:rPr lang="cs-CZ" altLang="cs-CZ" dirty="0"/>
              <a:t>další média a aktuálně řešené incidenty v </a:t>
            </a:r>
            <a:r>
              <a:rPr lang="cs-CZ" dirty="0"/>
              <a:t>našem regionu.</a:t>
            </a:r>
            <a:endParaRPr lang="cs-CZ" altLang="cs-CZ" dirty="0"/>
          </a:p>
          <a:p>
            <a:pPr lvl="1"/>
            <a:endParaRPr lang="cs-CZ" altLang="cs-CZ" dirty="0"/>
          </a:p>
          <a:p>
            <a:r>
              <a:rPr lang="cs-CZ" altLang="cs-CZ" dirty="0"/>
              <a:t>Seznam desítek pečlivě vybraných zdrojů s ověřenými informacemi je sledován.</a:t>
            </a:r>
          </a:p>
          <a:p>
            <a:endParaRPr lang="cs-CZ" altLang="cs-CZ" dirty="0"/>
          </a:p>
          <a:p>
            <a:r>
              <a:rPr lang="cs-CZ" altLang="cs-CZ" dirty="0"/>
              <a:t>Seznam zdrojů informací se průběžně upravuje.</a:t>
            </a:r>
          </a:p>
          <a:p>
            <a:endParaRPr lang="cs-CZ" altLang="cs-CZ" dirty="0"/>
          </a:p>
          <a:p>
            <a:r>
              <a:rPr lang="cs-CZ" dirty="0"/>
              <a:t>Nikdy nekončící proces vyhledávání relevantních zdrojů informací.</a:t>
            </a:r>
            <a:endParaRPr lang="cs-CZ" alt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="" xmlns:a16="http://schemas.microsoft.com/office/drawing/2014/main" id="{F3DA03F0-EDCD-4BCC-AD43-1EEAE9820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Zdroje informací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="" xmlns:a16="http://schemas.microsoft.com/office/drawing/2014/main" id="{BE453583-4BBB-4F72-8676-9C696B159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Hodnocení relevantnosti informací.</a:t>
            </a:r>
          </a:p>
          <a:p>
            <a:pPr lvl="1"/>
            <a:r>
              <a:rPr lang="cs-CZ" altLang="cs-CZ" dirty="0"/>
              <a:t>Analytici se zajímají o hrozby pro prostředí organizací a jejich aktiv mimo domácí zařízení či SOHO.</a:t>
            </a:r>
          </a:p>
          <a:p>
            <a:pPr lvl="1"/>
            <a:r>
              <a:rPr lang="cs-CZ" altLang="cs-CZ" dirty="0"/>
              <a:t>V úvahu připadá region ČR a SR, EU či globální.</a:t>
            </a:r>
          </a:p>
          <a:p>
            <a:r>
              <a:rPr lang="cs-CZ" altLang="cs-CZ" dirty="0"/>
              <a:t>Technická využitelnost.</a:t>
            </a:r>
          </a:p>
          <a:p>
            <a:pPr lvl="1"/>
            <a:r>
              <a:rPr lang="cs-CZ" altLang="cs-CZ" dirty="0"/>
              <a:t>Detailnost popisu a jeho využitelnost.</a:t>
            </a:r>
          </a:p>
          <a:p>
            <a:r>
              <a:rPr lang="cs-CZ" altLang="cs-CZ" dirty="0"/>
              <a:t>Aktuálnost.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="" xmlns:a16="http://schemas.microsoft.com/office/drawing/2014/main" id="{F3DA03F0-EDCD-4BCC-AD43-1EEAE9820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Zpracování hrozeb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="" xmlns:a16="http://schemas.microsoft.com/office/drawing/2014/main" id="{BE453583-4BBB-4F72-8676-9C696B159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Tým několikrát denně vyhodnocuje zdroje informací</a:t>
            </a:r>
          </a:p>
          <a:p>
            <a:pPr lvl="1"/>
            <a:r>
              <a:rPr lang="cs-CZ" altLang="cs-CZ" dirty="0"/>
              <a:t>Vstupní otázky:</a:t>
            </a:r>
          </a:p>
          <a:p>
            <a:pPr lvl="2"/>
            <a:r>
              <a:rPr lang="cs-CZ" altLang="cs-CZ" dirty="0"/>
              <a:t>Týkají se nějak firemní a </a:t>
            </a:r>
            <a:r>
              <a:rPr lang="cs-CZ" altLang="cs-CZ" dirty="0" err="1"/>
              <a:t>enterprise</a:t>
            </a:r>
            <a:r>
              <a:rPr lang="cs-CZ" altLang="cs-CZ" dirty="0"/>
              <a:t> infrastruktury?</a:t>
            </a:r>
          </a:p>
          <a:p>
            <a:pPr lvl="2"/>
            <a:r>
              <a:rPr lang="cs-CZ" altLang="cs-CZ" dirty="0"/>
              <a:t>Mohou postihnout náš region?</a:t>
            </a:r>
          </a:p>
          <a:p>
            <a:pPr lvl="2"/>
            <a:r>
              <a:rPr lang="cs-CZ" altLang="cs-CZ" dirty="0"/>
              <a:t>Jedná se o existující hrozbu nebo jde jen o teoretický koncept?</a:t>
            </a:r>
          </a:p>
          <a:p>
            <a:pPr lvl="2"/>
            <a:r>
              <a:rPr lang="cs-CZ" altLang="cs-CZ" dirty="0"/>
              <a:t>Jde o upřesnění již dříve uveřejněné hrozby či opatření?</a:t>
            </a:r>
          </a:p>
          <a:p>
            <a:pPr lvl="1"/>
            <a:endParaRPr lang="cs-CZ" altLang="cs-CZ" dirty="0"/>
          </a:p>
          <a:p>
            <a:r>
              <a:rPr lang="cs-CZ" altLang="cs-CZ" dirty="0"/>
              <a:t>Zveřejnění hrozeb a opatření</a:t>
            </a:r>
          </a:p>
          <a:p>
            <a:pPr lvl="1"/>
            <a:r>
              <a:rPr lang="cs-CZ" altLang="cs-CZ" dirty="0"/>
              <a:t>Analytik ihned informuje o relevantní hrozbě v podobě konceptu a alespoň jednoduché nápravy.</a:t>
            </a:r>
          </a:p>
          <a:p>
            <a:pPr lvl="1"/>
            <a:r>
              <a:rPr lang="cs-CZ" altLang="cs-CZ" dirty="0"/>
              <a:t>Detailní popis hrozby a opatření jsou dalšími úkoly v procesu zveřejnění reportu.</a:t>
            </a:r>
          </a:p>
          <a:p>
            <a:pPr lvl="1"/>
            <a:r>
              <a:rPr lang="cs-CZ" altLang="cs-CZ" dirty="0"/>
              <a:t>Následuje upřesnění či doplnění míry detailu popisu i opatření plného či rozšířeného reportu dle dostupných informací.</a:t>
            </a:r>
          </a:p>
          <a:p>
            <a:pPr lvl="1"/>
            <a:r>
              <a:rPr lang="cs-CZ" dirty="0"/>
              <a:t>Hrozby i opatření jsou zpětně kontrolovány dalšími členy týmu.</a:t>
            </a:r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1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="" xmlns:a16="http://schemas.microsoft.com/office/drawing/2014/main" id="{C3406072-17F0-4DB6-A30D-C0A6DA9A0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Webové rozhraní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="" xmlns:a16="http://schemas.microsoft.com/office/drawing/2014/main" id="{7246BD1F-C84A-48E4-B31C-F746F92A6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424863" cy="719138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Stále dostupná, aktuální a strukturovaná databáze hrozeb a opatření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B2DA9325-696B-42FA-8E33-6FD586ADA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4428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" y="0"/>
            <a:ext cx="282574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Nadpis 1">
            <a:extLst>
              <a:ext uri="{FF2B5EF4-FFF2-40B4-BE49-F238E27FC236}">
                <a16:creationId xmlns="" xmlns:a16="http://schemas.microsoft.com/office/drawing/2014/main" id="{0C42B77C-6723-4966-ACD9-E31A0A933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Mobilní přístup</a:t>
            </a:r>
          </a:p>
        </p:txBody>
      </p:sp>
      <p:pic>
        <p:nvPicPr>
          <p:cNvPr id="9" name="Obrázek 9">
            <a:extLst>
              <a:ext uri="{FF2B5EF4-FFF2-40B4-BE49-F238E27FC236}">
                <a16:creationId xmlns="" xmlns:a16="http://schemas.microsoft.com/office/drawing/2014/main" id="{604285EE-A29F-45BC-9510-4A4AD4B98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860425"/>
            <a:ext cx="27193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8">
            <a:extLst>
              <a:ext uri="{FF2B5EF4-FFF2-40B4-BE49-F238E27FC236}">
                <a16:creationId xmlns="" xmlns:a16="http://schemas.microsoft.com/office/drawing/2014/main" id="{0114B122-DEAA-42E2-B7C6-C3A6AFE89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836613"/>
            <a:ext cx="2717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A0DE279-22E8-464D-955B-B2CD9225E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59" y="1645349"/>
            <a:ext cx="2297190" cy="40859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EB3959C-A7DA-45D1-92D1-B4E35DC36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24" y="1645349"/>
            <a:ext cx="2297189" cy="40859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4A1A217A-4B18-4B72-BACC-D4312B367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7" y="0"/>
            <a:ext cx="2675568" cy="8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44250"/>
      </p:ext>
    </p:extLst>
  </p:cSld>
  <p:clrMapOvr>
    <a:masterClrMapping/>
  </p:clrMapOvr>
</p:sld>
</file>

<file path=ppt/theme/theme1.xml><?xml version="1.0" encoding="utf-8"?>
<a:theme xmlns:a="http://schemas.openxmlformats.org/drawingml/2006/main" name="CG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P RIA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A6EEE30-2660-4763-8918-AA45B55F4AE2}" vid="{F4322989-1014-4377-A0FB-FE9122F8F83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šablona_prezentace-cg_MIM</Template>
  <TotalTime>838</TotalTime>
  <Words>998</Words>
  <Application>Microsoft Office PowerPoint</Application>
  <PresentationFormat>Předvádění na obrazovce (4:3)</PresentationFormat>
  <Paragraphs>220</Paragraphs>
  <Slides>23</Slides>
  <Notes>17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CGprezentace</vt:lpstr>
      <vt:lpstr>ThreatGuard 3.0 S námi není žádná IT hrozba problém</vt:lpstr>
      <vt:lpstr>Aktuální informace o hrozbách v IT</vt:lpstr>
      <vt:lpstr>Množství informací o hrozbách v IT</vt:lpstr>
      <vt:lpstr>Co to je ThreatGuard?</vt:lpstr>
      <vt:lpstr>Zdroje informací</vt:lpstr>
      <vt:lpstr>Zdroje informací</vt:lpstr>
      <vt:lpstr>Zpracování hrozeb</vt:lpstr>
      <vt:lpstr>Webové rozhraní</vt:lpstr>
      <vt:lpstr>Mobilní přístup</vt:lpstr>
      <vt:lpstr>Hrozba</vt:lpstr>
      <vt:lpstr>Opatření</vt:lpstr>
      <vt:lpstr>Opatření - konfigurace</vt:lpstr>
      <vt:lpstr>Filtry a notifikace</vt:lpstr>
      <vt:lpstr>Má ThreatGuard smysl?</vt:lpstr>
      <vt:lpstr>Co přináší ThreatGuard 3.0</vt:lpstr>
      <vt:lpstr>Integrace skrze API </vt:lpstr>
      <vt:lpstr>Rozšířené možnosti filtrování</vt:lpstr>
      <vt:lpstr>CSIRT.CZ</vt:lpstr>
      <vt:lpstr>HTML5 notifikace</vt:lpstr>
      <vt:lpstr>Export detailu hrozby</vt:lpstr>
      <vt:lpstr>Nové možnosti zobrazení hrozeb</vt:lpstr>
      <vt:lpstr>Proč ThreatGuard?</vt:lpstr>
      <vt:lpstr>Prezentace aplikace PowerPoint</vt:lpstr>
    </vt:vector>
  </TitlesOfParts>
  <Company>COMGUARD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ThreatGuard</dc:title>
  <dc:creator>Michal Mezera</dc:creator>
  <cp:lastModifiedBy>Ondřej Stehlík</cp:lastModifiedBy>
  <cp:revision>73</cp:revision>
  <dcterms:created xsi:type="dcterms:W3CDTF">2018-05-14T09:14:06Z</dcterms:created>
  <dcterms:modified xsi:type="dcterms:W3CDTF">2020-05-06T09:28:21Z</dcterms:modified>
</cp:coreProperties>
</file>